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57" r:id="rId5"/>
    <p:sldId id="256" r:id="rId6"/>
  </p:sldIdLst>
  <p:sldSz cx="21945600" cy="32918400"/>
  <p:notesSz cx="7315200" cy="9601200"/>
  <p:defaultTextStyle>
    <a:defPPr>
      <a:defRPr lang="en-US"/>
    </a:defPPr>
    <a:lvl1pPr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500" kern="1200">
        <a:solidFill>
          <a:schemeClr val="tx1"/>
        </a:solidFill>
        <a:latin typeface="Times New Roman" panose="02020603050405020304" pitchFamily="18" charset="0"/>
        <a:ea typeface="+mn-ea"/>
        <a:cs typeface="+mn-cs"/>
      </a:defRPr>
    </a:lvl5pPr>
    <a:lvl6pPr marL="2286000" algn="l" defTabSz="914400" rtl="0" eaLnBrk="1" latinLnBrk="0" hangingPunct="1">
      <a:defRPr sz="1500" kern="1200">
        <a:solidFill>
          <a:schemeClr val="tx1"/>
        </a:solidFill>
        <a:latin typeface="Times New Roman" panose="02020603050405020304" pitchFamily="18" charset="0"/>
        <a:ea typeface="+mn-ea"/>
        <a:cs typeface="+mn-cs"/>
      </a:defRPr>
    </a:lvl6pPr>
    <a:lvl7pPr marL="2743200" algn="l" defTabSz="914400" rtl="0" eaLnBrk="1" latinLnBrk="0" hangingPunct="1">
      <a:defRPr sz="1500" kern="1200">
        <a:solidFill>
          <a:schemeClr val="tx1"/>
        </a:solidFill>
        <a:latin typeface="Times New Roman" panose="02020603050405020304" pitchFamily="18" charset="0"/>
        <a:ea typeface="+mn-ea"/>
        <a:cs typeface="+mn-cs"/>
      </a:defRPr>
    </a:lvl7pPr>
    <a:lvl8pPr marL="3200400" algn="l" defTabSz="914400" rtl="0" eaLnBrk="1" latinLnBrk="0" hangingPunct="1">
      <a:defRPr sz="1500" kern="1200">
        <a:solidFill>
          <a:schemeClr val="tx1"/>
        </a:solidFill>
        <a:latin typeface="Times New Roman" panose="02020603050405020304" pitchFamily="18" charset="0"/>
        <a:ea typeface="+mn-ea"/>
        <a:cs typeface="+mn-cs"/>
      </a:defRPr>
    </a:lvl8pPr>
    <a:lvl9pPr marL="3657600" algn="l" defTabSz="914400" rtl="0" eaLnBrk="1" latinLnBrk="0" hangingPunct="1">
      <a:defRPr sz="15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41F2D5-3108-492F-8C35-AFF4FFE50A5A}" v="1" dt="2025-01-16T14:12:21.5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9884" autoAdjust="0"/>
  </p:normalViewPr>
  <p:slideViewPr>
    <p:cSldViewPr>
      <p:cViewPr varScale="1">
        <p:scale>
          <a:sx n="16" d="100"/>
          <a:sy n="16" d="100"/>
        </p:scale>
        <p:origin x="2416" y="12"/>
      </p:cViewPr>
      <p:guideLst>
        <p:guide orient="horz" pos="10368"/>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a:extLst>
              <a:ext uri="{FF2B5EF4-FFF2-40B4-BE49-F238E27FC236}">
                <a16:creationId xmlns:a16="http://schemas.microsoft.com/office/drawing/2014/main" id="{95820D1D-887D-8B29-F6A8-F3AA16B6F8A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27" tIns="48314" rIns="96627" bIns="48314" numCol="1" anchor="t" anchorCtr="0" compatLnSpc="1">
            <a:prstTxWarp prst="textNoShape">
              <a:avLst/>
            </a:prstTxWarp>
          </a:bodyPr>
          <a:lstStyle>
            <a:lvl1pPr defTabSz="966788">
              <a:defRPr sz="1300"/>
            </a:lvl1pPr>
          </a:lstStyle>
          <a:p>
            <a:pPr>
              <a:defRPr/>
            </a:pPr>
            <a:endParaRPr lang="en-US"/>
          </a:p>
        </p:txBody>
      </p:sp>
      <p:sp>
        <p:nvSpPr>
          <p:cNvPr id="5123" name="Rectangle 1027">
            <a:extLst>
              <a:ext uri="{FF2B5EF4-FFF2-40B4-BE49-F238E27FC236}">
                <a16:creationId xmlns:a16="http://schemas.microsoft.com/office/drawing/2014/main" id="{C1A782A8-FE65-6962-ADEC-C37CEC217F8C}"/>
              </a:ext>
            </a:extLst>
          </p:cNvPr>
          <p:cNvSpPr>
            <a:spLocks noGrp="1" noChangeArrowheads="1"/>
          </p:cNvSpPr>
          <p:nvPr>
            <p:ph type="dt" sz="quarter" idx="1"/>
          </p:nvPr>
        </p:nvSpPr>
        <p:spPr bwMode="auto">
          <a:xfrm>
            <a:off x="4144963" y="0"/>
            <a:ext cx="3170237" cy="479425"/>
          </a:xfrm>
          <a:prstGeom prst="rect">
            <a:avLst/>
          </a:prstGeom>
          <a:noFill/>
          <a:ln w="9525">
            <a:noFill/>
            <a:miter lim="800000"/>
            <a:headEnd/>
            <a:tailEnd/>
          </a:ln>
        </p:spPr>
        <p:txBody>
          <a:bodyPr vert="horz" wrap="square" lIns="96627" tIns="48314" rIns="96627" bIns="48314" numCol="1" anchor="t" anchorCtr="0" compatLnSpc="1">
            <a:prstTxWarp prst="textNoShape">
              <a:avLst/>
            </a:prstTxWarp>
          </a:bodyPr>
          <a:lstStyle>
            <a:lvl1pPr algn="r" defTabSz="966788">
              <a:defRPr sz="1300"/>
            </a:lvl1pPr>
          </a:lstStyle>
          <a:p>
            <a:pPr>
              <a:defRPr/>
            </a:pPr>
            <a:endParaRPr lang="en-US"/>
          </a:p>
        </p:txBody>
      </p:sp>
      <p:sp>
        <p:nvSpPr>
          <p:cNvPr id="5124" name="Rectangle 1028">
            <a:extLst>
              <a:ext uri="{FF2B5EF4-FFF2-40B4-BE49-F238E27FC236}">
                <a16:creationId xmlns:a16="http://schemas.microsoft.com/office/drawing/2014/main" id="{D4A9990E-8874-32FA-2DE5-137D1E19A494}"/>
              </a:ext>
            </a:extLst>
          </p:cNvPr>
          <p:cNvSpPr>
            <a:spLocks noGrp="1" noChangeArrowheads="1"/>
          </p:cNvSpPr>
          <p:nvPr>
            <p:ph type="ftr" sz="quarter" idx="2"/>
          </p:nvPr>
        </p:nvSpPr>
        <p:spPr bwMode="auto">
          <a:xfrm>
            <a:off x="0" y="9121775"/>
            <a:ext cx="3170238" cy="479425"/>
          </a:xfrm>
          <a:prstGeom prst="rect">
            <a:avLst/>
          </a:prstGeom>
          <a:noFill/>
          <a:ln w="9525">
            <a:noFill/>
            <a:miter lim="800000"/>
            <a:headEnd/>
            <a:tailEnd/>
          </a:ln>
        </p:spPr>
        <p:txBody>
          <a:bodyPr vert="horz" wrap="square" lIns="96627" tIns="48314" rIns="96627" bIns="48314" numCol="1" anchor="b" anchorCtr="0" compatLnSpc="1">
            <a:prstTxWarp prst="textNoShape">
              <a:avLst/>
            </a:prstTxWarp>
          </a:bodyPr>
          <a:lstStyle>
            <a:lvl1pPr defTabSz="966788">
              <a:defRPr sz="1300"/>
            </a:lvl1pPr>
          </a:lstStyle>
          <a:p>
            <a:pPr>
              <a:defRPr/>
            </a:pPr>
            <a:endParaRPr lang="en-US"/>
          </a:p>
        </p:txBody>
      </p:sp>
      <p:sp>
        <p:nvSpPr>
          <p:cNvPr id="5125" name="Rectangle 1029">
            <a:extLst>
              <a:ext uri="{FF2B5EF4-FFF2-40B4-BE49-F238E27FC236}">
                <a16:creationId xmlns:a16="http://schemas.microsoft.com/office/drawing/2014/main" id="{79BE104F-099A-A626-61EF-8581C7687952}"/>
              </a:ext>
            </a:extLst>
          </p:cNvPr>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p:spPr>
        <p:txBody>
          <a:bodyPr vert="horz" wrap="square" lIns="96627" tIns="48314" rIns="96627" bIns="48314" numCol="1" anchor="b" anchorCtr="0" compatLnSpc="1">
            <a:prstTxWarp prst="textNoShape">
              <a:avLst/>
            </a:prstTxWarp>
          </a:bodyPr>
          <a:lstStyle>
            <a:lvl1pPr algn="r" defTabSz="966788">
              <a:defRPr sz="1300">
                <a:cs typeface="Times New Roman" panose="02020603050405020304" pitchFamily="18" charset="0"/>
              </a:defRPr>
            </a:lvl1pPr>
          </a:lstStyle>
          <a:p>
            <a:pPr>
              <a:defRPr/>
            </a:pPr>
            <a:fld id="{690EC32C-D520-4546-A4F5-35738D81DC17}" type="slidenum">
              <a:rPr lang="ar-SA"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8682019-228F-017B-8584-35A9374CBF33}"/>
              </a:ext>
            </a:extLst>
          </p:cNvPr>
          <p:cNvSpPr>
            <a:spLocks noGrp="1" noChangeArrowheads="1"/>
          </p:cNvSpPr>
          <p:nvPr>
            <p:ph type="hdr" sz="quarter"/>
          </p:nvPr>
        </p:nvSpPr>
        <p:spPr bwMode="auto">
          <a:xfrm>
            <a:off x="4144963" y="0"/>
            <a:ext cx="3170237" cy="479425"/>
          </a:xfrm>
          <a:prstGeom prst="rect">
            <a:avLst/>
          </a:prstGeom>
          <a:noFill/>
          <a:ln w="9525">
            <a:noFill/>
            <a:miter lim="800000"/>
            <a:headEnd/>
            <a:tailEnd/>
          </a:ln>
        </p:spPr>
        <p:txBody>
          <a:bodyPr vert="horz" wrap="square" lIns="17035" tIns="8518" rIns="17035" bIns="8518" numCol="1" anchor="t" anchorCtr="0" compatLnSpc="1">
            <a:prstTxWarp prst="textNoShape">
              <a:avLst/>
            </a:prstTxWarp>
          </a:bodyPr>
          <a:lstStyle>
            <a:lvl1pPr algn="r" defTabSz="169863">
              <a:defRPr sz="200"/>
            </a:lvl1pPr>
          </a:lstStyle>
          <a:p>
            <a:pPr>
              <a:defRPr/>
            </a:pPr>
            <a:endParaRPr lang="en-US"/>
          </a:p>
        </p:txBody>
      </p:sp>
      <p:sp>
        <p:nvSpPr>
          <p:cNvPr id="15363" name="Rectangle 3">
            <a:extLst>
              <a:ext uri="{FF2B5EF4-FFF2-40B4-BE49-F238E27FC236}">
                <a16:creationId xmlns:a16="http://schemas.microsoft.com/office/drawing/2014/main" id="{86A46DF9-66D3-4002-2BAF-1BABD1C2FDA7}"/>
              </a:ext>
            </a:extLst>
          </p:cNvPr>
          <p:cNvSpPr>
            <a:spLocks noGrp="1" noChangeArrowheads="1"/>
          </p:cNvSpPr>
          <p:nvPr>
            <p:ph type="dt" idx="1"/>
          </p:nvPr>
        </p:nvSpPr>
        <p:spPr bwMode="auto">
          <a:xfrm>
            <a:off x="1588" y="0"/>
            <a:ext cx="3170237" cy="479425"/>
          </a:xfrm>
          <a:prstGeom prst="rect">
            <a:avLst/>
          </a:prstGeom>
          <a:noFill/>
          <a:ln w="9525">
            <a:noFill/>
            <a:miter lim="800000"/>
            <a:headEnd/>
            <a:tailEnd/>
          </a:ln>
        </p:spPr>
        <p:txBody>
          <a:bodyPr vert="horz" wrap="square" lIns="17035" tIns="8518" rIns="17035" bIns="8518" numCol="1" anchor="t" anchorCtr="0" compatLnSpc="1">
            <a:prstTxWarp prst="textNoShape">
              <a:avLst/>
            </a:prstTxWarp>
          </a:bodyPr>
          <a:lstStyle>
            <a:lvl1pPr defTabSz="169863">
              <a:defRPr sz="200"/>
            </a:lvl1pPr>
          </a:lstStyle>
          <a:p>
            <a:pPr>
              <a:defRPr/>
            </a:pPr>
            <a:endParaRPr lang="en-US"/>
          </a:p>
        </p:txBody>
      </p:sp>
      <p:sp>
        <p:nvSpPr>
          <p:cNvPr id="2052" name="Rectangle 4">
            <a:extLst>
              <a:ext uri="{FF2B5EF4-FFF2-40B4-BE49-F238E27FC236}">
                <a16:creationId xmlns:a16="http://schemas.microsoft.com/office/drawing/2014/main" id="{DFD6E334-6D83-4309-DDBD-F960FFC8D9FF}"/>
              </a:ext>
            </a:extLst>
          </p:cNvPr>
          <p:cNvSpPr>
            <a:spLocks noGrp="1" noRot="1" noChangeAspect="1" noChangeArrowheads="1" noTextEdit="1"/>
          </p:cNvSpPr>
          <p:nvPr>
            <p:ph type="sldImg" idx="2"/>
          </p:nvPr>
        </p:nvSpPr>
        <p:spPr bwMode="auto">
          <a:xfrm>
            <a:off x="2457450" y="720725"/>
            <a:ext cx="24003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FD34F19C-4457-2E5F-F10F-290EA9BB1E9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17035" tIns="8518" rIns="17035" bIns="85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a:extLst>
              <a:ext uri="{FF2B5EF4-FFF2-40B4-BE49-F238E27FC236}">
                <a16:creationId xmlns:a16="http://schemas.microsoft.com/office/drawing/2014/main" id="{4CBAB191-5E4E-8BB0-8C5C-79139ECC6C16}"/>
              </a:ext>
            </a:extLst>
          </p:cNvPr>
          <p:cNvSpPr>
            <a:spLocks noGrp="1" noChangeArrowheads="1"/>
          </p:cNvSpPr>
          <p:nvPr>
            <p:ph type="ftr" sz="quarter" idx="4"/>
          </p:nvPr>
        </p:nvSpPr>
        <p:spPr bwMode="auto">
          <a:xfrm>
            <a:off x="4144963" y="9120188"/>
            <a:ext cx="3170237" cy="479425"/>
          </a:xfrm>
          <a:prstGeom prst="rect">
            <a:avLst/>
          </a:prstGeom>
          <a:noFill/>
          <a:ln w="9525">
            <a:noFill/>
            <a:miter lim="800000"/>
            <a:headEnd/>
            <a:tailEnd/>
          </a:ln>
        </p:spPr>
        <p:txBody>
          <a:bodyPr vert="horz" wrap="square" lIns="17035" tIns="8518" rIns="17035" bIns="8518" numCol="1" anchor="b" anchorCtr="0" compatLnSpc="1">
            <a:prstTxWarp prst="textNoShape">
              <a:avLst/>
            </a:prstTxWarp>
          </a:bodyPr>
          <a:lstStyle>
            <a:lvl1pPr algn="r" defTabSz="169863">
              <a:defRPr sz="200"/>
            </a:lvl1pPr>
          </a:lstStyle>
          <a:p>
            <a:pPr>
              <a:defRPr/>
            </a:pPr>
            <a:endParaRPr lang="en-US"/>
          </a:p>
        </p:txBody>
      </p:sp>
      <p:sp>
        <p:nvSpPr>
          <p:cNvPr id="15367" name="Rectangle 7">
            <a:extLst>
              <a:ext uri="{FF2B5EF4-FFF2-40B4-BE49-F238E27FC236}">
                <a16:creationId xmlns:a16="http://schemas.microsoft.com/office/drawing/2014/main" id="{A6D463D8-E8BB-00D5-127B-B0F8EF791832}"/>
              </a:ext>
            </a:extLst>
          </p:cNvPr>
          <p:cNvSpPr>
            <a:spLocks noGrp="1" noChangeArrowheads="1"/>
          </p:cNvSpPr>
          <p:nvPr>
            <p:ph type="sldNum" sz="quarter" idx="5"/>
          </p:nvPr>
        </p:nvSpPr>
        <p:spPr bwMode="auto">
          <a:xfrm>
            <a:off x="1588" y="9120188"/>
            <a:ext cx="3170237" cy="479425"/>
          </a:xfrm>
          <a:prstGeom prst="rect">
            <a:avLst/>
          </a:prstGeom>
          <a:noFill/>
          <a:ln w="9525">
            <a:noFill/>
            <a:miter lim="800000"/>
            <a:headEnd/>
            <a:tailEnd/>
          </a:ln>
        </p:spPr>
        <p:txBody>
          <a:bodyPr vert="horz" wrap="square" lIns="17035" tIns="8518" rIns="17035" bIns="8518" numCol="1" anchor="b" anchorCtr="0" compatLnSpc="1">
            <a:prstTxWarp prst="textNoShape">
              <a:avLst/>
            </a:prstTxWarp>
          </a:bodyPr>
          <a:lstStyle>
            <a:lvl1pPr defTabSz="169863">
              <a:defRPr sz="200">
                <a:cs typeface="Times New Roman" panose="02020603050405020304" pitchFamily="18" charset="0"/>
              </a:defRPr>
            </a:lvl1pPr>
          </a:lstStyle>
          <a:p>
            <a:pPr>
              <a:defRPr/>
            </a:pPr>
            <a:fld id="{39513D8B-D81F-4741-AACA-FB20D4CDD9C6}"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6FAA4F7-0D4C-1B12-6BDF-7C8C95B824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9863">
              <a:defRPr sz="1500">
                <a:solidFill>
                  <a:schemeClr val="tx1"/>
                </a:solidFill>
                <a:latin typeface="Times New Roman" panose="02020603050405020304" pitchFamily="18" charset="0"/>
              </a:defRPr>
            </a:lvl1pPr>
            <a:lvl2pPr marL="742950" indent="-285750" defTabSz="169863">
              <a:defRPr sz="1500">
                <a:solidFill>
                  <a:schemeClr val="tx1"/>
                </a:solidFill>
                <a:latin typeface="Times New Roman" panose="02020603050405020304" pitchFamily="18" charset="0"/>
              </a:defRPr>
            </a:lvl2pPr>
            <a:lvl3pPr marL="1143000" indent="-228600" defTabSz="169863">
              <a:defRPr sz="1500">
                <a:solidFill>
                  <a:schemeClr val="tx1"/>
                </a:solidFill>
                <a:latin typeface="Times New Roman" panose="02020603050405020304" pitchFamily="18" charset="0"/>
              </a:defRPr>
            </a:lvl3pPr>
            <a:lvl4pPr marL="1600200" indent="-228600" defTabSz="169863">
              <a:defRPr sz="1500">
                <a:solidFill>
                  <a:schemeClr val="tx1"/>
                </a:solidFill>
                <a:latin typeface="Times New Roman" panose="02020603050405020304" pitchFamily="18" charset="0"/>
              </a:defRPr>
            </a:lvl4pPr>
            <a:lvl5pPr marL="2057400" indent="-228600" defTabSz="169863">
              <a:defRPr sz="1500">
                <a:solidFill>
                  <a:schemeClr val="tx1"/>
                </a:solidFill>
                <a:latin typeface="Times New Roman" panose="02020603050405020304" pitchFamily="18" charset="0"/>
              </a:defRPr>
            </a:lvl5pPr>
            <a:lvl6pPr marL="2514600" indent="-228600" defTabSz="169863"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169863"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169863"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169863" eaLnBrk="0" fontAlgn="base" hangingPunct="0">
              <a:spcBef>
                <a:spcPct val="0"/>
              </a:spcBef>
              <a:spcAft>
                <a:spcPct val="0"/>
              </a:spcAft>
              <a:defRPr sz="1500">
                <a:solidFill>
                  <a:schemeClr val="tx1"/>
                </a:solidFill>
                <a:latin typeface="Times New Roman" panose="02020603050405020304" pitchFamily="18" charset="0"/>
              </a:defRPr>
            </a:lvl9pPr>
          </a:lstStyle>
          <a:p>
            <a:fld id="{8B791A56-425F-C246-BCEA-B2862026A071}" type="slidenum">
              <a:rPr lang="en-US" altLang="en-US" sz="200" smtClean="0"/>
              <a:pPr/>
              <a:t>1</a:t>
            </a:fld>
            <a:endParaRPr lang="en-US" altLang="en-US" sz="200"/>
          </a:p>
        </p:txBody>
      </p:sp>
      <p:sp>
        <p:nvSpPr>
          <p:cNvPr id="5123" name="Rectangle 2">
            <a:extLst>
              <a:ext uri="{FF2B5EF4-FFF2-40B4-BE49-F238E27FC236}">
                <a16:creationId xmlns:a16="http://schemas.microsoft.com/office/drawing/2014/main" id="{BEFD1C39-F2FC-604B-A99D-F5CF1314CBEC}"/>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C76ED048-D807-356B-996D-BEB3FF8E6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C7B8E1E4-7942-3392-3E42-F92097AC43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69863">
              <a:defRPr sz="1500">
                <a:solidFill>
                  <a:schemeClr val="tx1"/>
                </a:solidFill>
                <a:latin typeface="Times New Roman" panose="02020603050405020304" pitchFamily="18" charset="0"/>
              </a:defRPr>
            </a:lvl1pPr>
            <a:lvl2pPr marL="742950" indent="-285750" defTabSz="169863">
              <a:defRPr sz="1500">
                <a:solidFill>
                  <a:schemeClr val="tx1"/>
                </a:solidFill>
                <a:latin typeface="Times New Roman" panose="02020603050405020304" pitchFamily="18" charset="0"/>
              </a:defRPr>
            </a:lvl2pPr>
            <a:lvl3pPr marL="1143000" indent="-228600" defTabSz="169863">
              <a:defRPr sz="1500">
                <a:solidFill>
                  <a:schemeClr val="tx1"/>
                </a:solidFill>
                <a:latin typeface="Times New Roman" panose="02020603050405020304" pitchFamily="18" charset="0"/>
              </a:defRPr>
            </a:lvl3pPr>
            <a:lvl4pPr marL="1600200" indent="-228600" defTabSz="169863">
              <a:defRPr sz="1500">
                <a:solidFill>
                  <a:schemeClr val="tx1"/>
                </a:solidFill>
                <a:latin typeface="Times New Roman" panose="02020603050405020304" pitchFamily="18" charset="0"/>
              </a:defRPr>
            </a:lvl4pPr>
            <a:lvl5pPr marL="2057400" indent="-228600" defTabSz="169863">
              <a:defRPr sz="1500">
                <a:solidFill>
                  <a:schemeClr val="tx1"/>
                </a:solidFill>
                <a:latin typeface="Times New Roman" panose="02020603050405020304" pitchFamily="18" charset="0"/>
              </a:defRPr>
            </a:lvl5pPr>
            <a:lvl6pPr marL="2514600" indent="-228600" defTabSz="169863"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169863"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169863"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169863" eaLnBrk="0" fontAlgn="base" hangingPunct="0">
              <a:spcBef>
                <a:spcPct val="0"/>
              </a:spcBef>
              <a:spcAft>
                <a:spcPct val="0"/>
              </a:spcAft>
              <a:defRPr sz="1500">
                <a:solidFill>
                  <a:schemeClr val="tx1"/>
                </a:solidFill>
                <a:latin typeface="Times New Roman" panose="02020603050405020304" pitchFamily="18" charset="0"/>
              </a:defRPr>
            </a:lvl9pPr>
          </a:lstStyle>
          <a:p>
            <a:fld id="{0CFDF97A-C73A-D845-A917-8A63CA60FDA4}" type="slidenum">
              <a:rPr lang="ar-SA" altLang="en-US" sz="200" smtClean="0"/>
              <a:pPr/>
              <a:t>2</a:t>
            </a:fld>
            <a:endParaRPr lang="en-US" altLang="en-US" sz="200"/>
          </a:p>
        </p:txBody>
      </p:sp>
      <p:sp>
        <p:nvSpPr>
          <p:cNvPr id="7171" name="Rectangle 2">
            <a:extLst>
              <a:ext uri="{FF2B5EF4-FFF2-40B4-BE49-F238E27FC236}">
                <a16:creationId xmlns:a16="http://schemas.microsoft.com/office/drawing/2014/main" id="{E14FE15A-7C1A-D75B-D0E1-CDE32F1973FF}"/>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3784DA40-9BD6-64CC-AC98-2BFBB240DB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238" y="10226675"/>
            <a:ext cx="18653125" cy="70548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3292475" y="18653125"/>
            <a:ext cx="153606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641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7959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59200" y="0"/>
            <a:ext cx="5486400" cy="329184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16306800" cy="3291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117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965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21153438"/>
            <a:ext cx="18653125" cy="653732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733550" y="13952538"/>
            <a:ext cx="186531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1386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0" y="0"/>
            <a:ext cx="10896600" cy="3291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49000" y="0"/>
            <a:ext cx="10896600" cy="3291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7966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6963" y="7369175"/>
            <a:ext cx="96964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6963" y="10439400"/>
            <a:ext cx="96964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7425" y="7369175"/>
            <a:ext cx="970121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1147425" y="10439400"/>
            <a:ext cx="970121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340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7595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174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1275"/>
            <a:ext cx="7219950" cy="557688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8580438" y="1311275"/>
            <a:ext cx="122682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6963" y="6888163"/>
            <a:ext cx="72199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95395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2125" y="23042563"/>
            <a:ext cx="13166725" cy="2720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302125" y="2941638"/>
            <a:ext cx="131667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302125" y="25763538"/>
            <a:ext cx="131667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1099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bg1"/>
            </a:gs>
          </a:gsLst>
          <a:lin ang="2700000" scaled="1"/>
        </a:gra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38FA57BB-0ADE-20E5-5BA9-81960B629A65}"/>
              </a:ext>
            </a:extLst>
          </p:cNvPr>
          <p:cNvSpPr>
            <a:spLocks noGrp="1" noChangeArrowheads="1"/>
          </p:cNvSpPr>
          <p:nvPr>
            <p:ph type="body" idx="1"/>
          </p:nvPr>
        </p:nvSpPr>
        <p:spPr bwMode="auto">
          <a:xfrm>
            <a:off x="0" y="0"/>
            <a:ext cx="21945600" cy="329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03888" tIns="151943" rIns="303888" bIns="15194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38475" rtl="0" eaLnBrk="0" fontAlgn="base" hangingPunct="0">
        <a:spcBef>
          <a:spcPct val="0"/>
        </a:spcBef>
        <a:spcAft>
          <a:spcPct val="0"/>
        </a:spcAft>
        <a:defRPr sz="14600">
          <a:solidFill>
            <a:schemeClr val="tx2"/>
          </a:solidFill>
          <a:latin typeface="+mj-lt"/>
          <a:ea typeface="+mj-ea"/>
          <a:cs typeface="+mj-cs"/>
        </a:defRPr>
      </a:lvl1pPr>
      <a:lvl2pPr algn="ctr" defTabSz="3038475" rtl="0" eaLnBrk="0" fontAlgn="base" hangingPunct="0">
        <a:spcBef>
          <a:spcPct val="0"/>
        </a:spcBef>
        <a:spcAft>
          <a:spcPct val="0"/>
        </a:spcAft>
        <a:defRPr sz="14600">
          <a:solidFill>
            <a:schemeClr val="tx2"/>
          </a:solidFill>
          <a:latin typeface="Times New Roman" pitchFamily="18" charset="0"/>
        </a:defRPr>
      </a:lvl2pPr>
      <a:lvl3pPr algn="ctr" defTabSz="3038475" rtl="0" eaLnBrk="0" fontAlgn="base" hangingPunct="0">
        <a:spcBef>
          <a:spcPct val="0"/>
        </a:spcBef>
        <a:spcAft>
          <a:spcPct val="0"/>
        </a:spcAft>
        <a:defRPr sz="14600">
          <a:solidFill>
            <a:schemeClr val="tx2"/>
          </a:solidFill>
          <a:latin typeface="Times New Roman" pitchFamily="18" charset="0"/>
        </a:defRPr>
      </a:lvl3pPr>
      <a:lvl4pPr algn="ctr" defTabSz="3038475" rtl="0" eaLnBrk="0" fontAlgn="base" hangingPunct="0">
        <a:spcBef>
          <a:spcPct val="0"/>
        </a:spcBef>
        <a:spcAft>
          <a:spcPct val="0"/>
        </a:spcAft>
        <a:defRPr sz="14600">
          <a:solidFill>
            <a:schemeClr val="tx2"/>
          </a:solidFill>
          <a:latin typeface="Times New Roman" pitchFamily="18" charset="0"/>
        </a:defRPr>
      </a:lvl4pPr>
      <a:lvl5pPr algn="ctr" defTabSz="3038475" rtl="0" eaLnBrk="0" fontAlgn="base" hangingPunct="0">
        <a:spcBef>
          <a:spcPct val="0"/>
        </a:spcBef>
        <a:spcAft>
          <a:spcPct val="0"/>
        </a:spcAft>
        <a:defRPr sz="14600">
          <a:solidFill>
            <a:schemeClr val="tx2"/>
          </a:solidFill>
          <a:latin typeface="Times New Roman" pitchFamily="18" charset="0"/>
        </a:defRPr>
      </a:lvl5pPr>
      <a:lvl6pPr marL="457200" algn="ctr" defTabSz="3038475" rtl="0" eaLnBrk="0" fontAlgn="base" hangingPunct="0">
        <a:spcBef>
          <a:spcPct val="0"/>
        </a:spcBef>
        <a:spcAft>
          <a:spcPct val="0"/>
        </a:spcAft>
        <a:defRPr sz="14600">
          <a:solidFill>
            <a:schemeClr val="tx2"/>
          </a:solidFill>
          <a:latin typeface="Times New Roman" pitchFamily="18" charset="0"/>
        </a:defRPr>
      </a:lvl6pPr>
      <a:lvl7pPr marL="914400" algn="ctr" defTabSz="3038475" rtl="0" eaLnBrk="0" fontAlgn="base" hangingPunct="0">
        <a:spcBef>
          <a:spcPct val="0"/>
        </a:spcBef>
        <a:spcAft>
          <a:spcPct val="0"/>
        </a:spcAft>
        <a:defRPr sz="14600">
          <a:solidFill>
            <a:schemeClr val="tx2"/>
          </a:solidFill>
          <a:latin typeface="Times New Roman" pitchFamily="18" charset="0"/>
        </a:defRPr>
      </a:lvl7pPr>
      <a:lvl8pPr marL="1371600" algn="ctr" defTabSz="3038475" rtl="0" eaLnBrk="0" fontAlgn="base" hangingPunct="0">
        <a:spcBef>
          <a:spcPct val="0"/>
        </a:spcBef>
        <a:spcAft>
          <a:spcPct val="0"/>
        </a:spcAft>
        <a:defRPr sz="14600">
          <a:solidFill>
            <a:schemeClr val="tx2"/>
          </a:solidFill>
          <a:latin typeface="Times New Roman" pitchFamily="18" charset="0"/>
        </a:defRPr>
      </a:lvl8pPr>
      <a:lvl9pPr marL="1828800" algn="ctr" defTabSz="3038475" rtl="0" eaLnBrk="0" fontAlgn="base" hangingPunct="0">
        <a:spcBef>
          <a:spcPct val="0"/>
        </a:spcBef>
        <a:spcAft>
          <a:spcPct val="0"/>
        </a:spcAft>
        <a:defRPr sz="14600">
          <a:solidFill>
            <a:schemeClr val="tx2"/>
          </a:solidFill>
          <a:latin typeface="Times New Roman" pitchFamily="18" charset="0"/>
        </a:defRPr>
      </a:lvl9pPr>
    </p:titleStyle>
    <p:bodyStyle>
      <a:lvl1pPr marL="1138238" indent="-1138238" algn="l" defTabSz="3038475" rtl="0" eaLnBrk="0" fontAlgn="base" hangingPunct="0">
        <a:spcBef>
          <a:spcPct val="20000"/>
        </a:spcBef>
        <a:spcAft>
          <a:spcPct val="0"/>
        </a:spcAft>
        <a:buChar char="•"/>
        <a:defRPr sz="10600">
          <a:solidFill>
            <a:schemeClr val="tx1"/>
          </a:solidFill>
          <a:latin typeface="+mn-lt"/>
          <a:ea typeface="+mn-ea"/>
          <a:cs typeface="+mn-cs"/>
        </a:defRPr>
      </a:lvl1pPr>
      <a:lvl2pPr marL="2468563" indent="-949325" algn="l" defTabSz="3038475" rtl="0" eaLnBrk="0" fontAlgn="base" hangingPunct="0">
        <a:spcBef>
          <a:spcPct val="20000"/>
        </a:spcBef>
        <a:spcAft>
          <a:spcPct val="0"/>
        </a:spcAft>
        <a:buChar char="–"/>
        <a:defRPr sz="9300">
          <a:solidFill>
            <a:schemeClr val="tx1"/>
          </a:solidFill>
          <a:latin typeface="+mn-lt"/>
        </a:defRPr>
      </a:lvl2pPr>
      <a:lvl3pPr marL="3797300" indent="-758825" algn="l" defTabSz="3038475" rtl="0" eaLnBrk="0" fontAlgn="base" hangingPunct="0">
        <a:spcBef>
          <a:spcPct val="20000"/>
        </a:spcBef>
        <a:spcAft>
          <a:spcPct val="0"/>
        </a:spcAft>
        <a:buChar char="•"/>
        <a:defRPr sz="8000">
          <a:solidFill>
            <a:schemeClr val="tx1"/>
          </a:solidFill>
          <a:latin typeface="+mn-lt"/>
        </a:defRPr>
      </a:lvl3pPr>
      <a:lvl4pPr marL="5318125" indent="-758825" algn="l" defTabSz="3038475" rtl="0" eaLnBrk="0" fontAlgn="base" hangingPunct="0">
        <a:spcBef>
          <a:spcPct val="20000"/>
        </a:spcBef>
        <a:spcAft>
          <a:spcPct val="0"/>
        </a:spcAft>
        <a:buChar char="–"/>
        <a:defRPr sz="6600">
          <a:solidFill>
            <a:schemeClr val="tx1"/>
          </a:solidFill>
          <a:latin typeface="+mn-lt"/>
        </a:defRPr>
      </a:lvl4pPr>
      <a:lvl5pPr marL="6837363" indent="-760413" algn="l" defTabSz="3038475" rtl="0" eaLnBrk="0" fontAlgn="base" hangingPunct="0">
        <a:spcBef>
          <a:spcPct val="20000"/>
        </a:spcBef>
        <a:spcAft>
          <a:spcPct val="0"/>
        </a:spcAft>
        <a:buChar char="»"/>
        <a:defRPr sz="6600">
          <a:solidFill>
            <a:schemeClr val="tx1"/>
          </a:solidFill>
          <a:latin typeface="+mn-lt"/>
        </a:defRPr>
      </a:lvl5pPr>
      <a:lvl6pPr marL="7294563" indent="-760413" algn="l" defTabSz="3038475" rtl="0" eaLnBrk="0" fontAlgn="base" hangingPunct="0">
        <a:spcBef>
          <a:spcPct val="20000"/>
        </a:spcBef>
        <a:spcAft>
          <a:spcPct val="0"/>
        </a:spcAft>
        <a:buChar char="»"/>
        <a:defRPr sz="6600">
          <a:solidFill>
            <a:schemeClr val="tx1"/>
          </a:solidFill>
          <a:latin typeface="+mn-lt"/>
        </a:defRPr>
      </a:lvl6pPr>
      <a:lvl7pPr marL="7751763" indent="-760413" algn="l" defTabSz="3038475" rtl="0" eaLnBrk="0" fontAlgn="base" hangingPunct="0">
        <a:spcBef>
          <a:spcPct val="20000"/>
        </a:spcBef>
        <a:spcAft>
          <a:spcPct val="0"/>
        </a:spcAft>
        <a:buChar char="»"/>
        <a:defRPr sz="6600">
          <a:solidFill>
            <a:schemeClr val="tx1"/>
          </a:solidFill>
          <a:latin typeface="+mn-lt"/>
        </a:defRPr>
      </a:lvl7pPr>
      <a:lvl8pPr marL="8208963" indent="-760413" algn="l" defTabSz="3038475" rtl="0" eaLnBrk="0" fontAlgn="base" hangingPunct="0">
        <a:spcBef>
          <a:spcPct val="20000"/>
        </a:spcBef>
        <a:spcAft>
          <a:spcPct val="0"/>
        </a:spcAft>
        <a:buChar char="»"/>
        <a:defRPr sz="6600">
          <a:solidFill>
            <a:schemeClr val="tx1"/>
          </a:solidFill>
          <a:latin typeface="+mn-lt"/>
        </a:defRPr>
      </a:lvl8pPr>
      <a:lvl9pPr marL="8666163" indent="-760413" algn="l" defTabSz="3038475" rtl="0" eaLnBrk="0" fontAlgn="base" hangingPunct="0">
        <a:spcBef>
          <a:spcPct val="20000"/>
        </a:spcBef>
        <a:spcAft>
          <a:spcPct val="0"/>
        </a:spcAft>
        <a:buChar char="»"/>
        <a:defRPr sz="6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30">
            <a:extLst>
              <a:ext uri="{FF2B5EF4-FFF2-40B4-BE49-F238E27FC236}">
                <a16:creationId xmlns:a16="http://schemas.microsoft.com/office/drawing/2014/main" id="{5C0EFD51-D463-F3C4-33E2-062375218805}"/>
              </a:ext>
            </a:extLst>
          </p:cNvPr>
          <p:cNvSpPr>
            <a:spLocks noChangeArrowheads="1"/>
          </p:cNvSpPr>
          <p:nvPr/>
        </p:nvSpPr>
        <p:spPr bwMode="auto">
          <a:xfrm>
            <a:off x="555625" y="5943600"/>
            <a:ext cx="6367463" cy="11582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080" name="Text Box 2032">
            <a:extLst>
              <a:ext uri="{FF2B5EF4-FFF2-40B4-BE49-F238E27FC236}">
                <a16:creationId xmlns:a16="http://schemas.microsoft.com/office/drawing/2014/main" id="{96529B75-7457-7349-48A1-A77175337800}"/>
              </a:ext>
            </a:extLst>
          </p:cNvPr>
          <p:cNvSpPr txBox="1">
            <a:spLocks noChangeArrowheads="1"/>
          </p:cNvSpPr>
          <p:nvPr/>
        </p:nvSpPr>
        <p:spPr bwMode="auto">
          <a:xfrm>
            <a:off x="720725" y="6327775"/>
            <a:ext cx="6264134" cy="636512"/>
          </a:xfrm>
          <a:prstGeom prst="rect">
            <a:avLst/>
          </a:prstGeom>
          <a:noFill/>
          <a:ln w="9525">
            <a:noFill/>
            <a:miter lim="800000"/>
            <a:headEnd/>
            <a:tailEnd/>
          </a:ln>
          <a:effectLst/>
        </p:spPr>
        <p:txBody>
          <a:bodyPr wrap="none" lIns="66476" tIns="33238" rIns="66476" bIns="33238">
            <a:spAutoFit/>
          </a:bodyPr>
          <a:lstStyle/>
          <a:p>
            <a:pPr defTabSz="665163">
              <a:defRPr/>
            </a:pPr>
            <a:r>
              <a:rPr lang="en-US" sz="3700" b="1" dirty="0">
                <a:solidFill>
                  <a:srgbClr val="800000"/>
                </a:solidFill>
                <a:effectLst>
                  <a:outerShdw blurRad="38100" dist="38100" dir="2700000" algn="tl">
                    <a:srgbClr val="C0C0C0"/>
                  </a:outerShdw>
                </a:effectLst>
                <a:latin typeface="Arial" charset="0"/>
              </a:rPr>
              <a:t>Purpose, Aims, Objectives:</a:t>
            </a:r>
          </a:p>
        </p:txBody>
      </p:sp>
      <p:sp>
        <p:nvSpPr>
          <p:cNvPr id="4081" name="Rectangle 2033">
            <a:extLst>
              <a:ext uri="{FF2B5EF4-FFF2-40B4-BE49-F238E27FC236}">
                <a16:creationId xmlns:a16="http://schemas.microsoft.com/office/drawing/2014/main" id="{B05473A9-8355-F3CA-9537-4F4660FEC080}"/>
              </a:ext>
            </a:extLst>
          </p:cNvPr>
          <p:cNvSpPr>
            <a:spLocks noChangeArrowheads="1"/>
          </p:cNvSpPr>
          <p:nvPr/>
        </p:nvSpPr>
        <p:spPr bwMode="auto">
          <a:xfrm>
            <a:off x="2667000" y="879475"/>
            <a:ext cx="18407063" cy="2003425"/>
          </a:xfrm>
          <a:prstGeom prst="rect">
            <a:avLst/>
          </a:prstGeom>
          <a:noFill/>
          <a:ln w="9525">
            <a:noFill/>
            <a:miter lim="800000"/>
            <a:headEnd/>
            <a:tailEnd/>
          </a:ln>
          <a:effectLst/>
        </p:spPr>
        <p:txBody>
          <a:bodyPr lIns="94326" tIns="47164" rIns="94326" bIns="47164" anchor="ctr"/>
          <a:lstStyle/>
          <a:p>
            <a:pPr algn="ctr" defTabSz="665163">
              <a:defRPr/>
            </a:pPr>
            <a:r>
              <a:rPr lang="en-US" sz="6000" b="1" dirty="0">
                <a:solidFill>
                  <a:srgbClr val="800000"/>
                </a:solidFill>
                <a:effectLst>
                  <a:outerShdw blurRad="38100" dist="38100" dir="2700000" algn="tl">
                    <a:srgbClr val="C0C0C0"/>
                  </a:outerShdw>
                </a:effectLst>
                <a:highlight>
                  <a:srgbClr val="FFFF00"/>
                </a:highlight>
                <a:latin typeface="Arial Black" pitchFamily="34" charset="0"/>
              </a:rPr>
              <a:t>[Student Non-competitive] </a:t>
            </a:r>
          </a:p>
          <a:p>
            <a:pPr algn="ctr" defTabSz="665163">
              <a:defRPr/>
            </a:pPr>
            <a:r>
              <a:rPr lang="en-US" sz="6000" b="1" dirty="0">
                <a:solidFill>
                  <a:srgbClr val="800000"/>
                </a:solidFill>
                <a:effectLst>
                  <a:outerShdw blurRad="38100" dist="38100" dir="2700000" algn="tl">
                    <a:srgbClr val="C0C0C0"/>
                  </a:outerShdw>
                </a:effectLst>
                <a:latin typeface="Arial Black" pitchFamily="34" charset="0"/>
              </a:rPr>
              <a:t>Poster Title</a:t>
            </a:r>
          </a:p>
        </p:txBody>
      </p:sp>
      <p:sp>
        <p:nvSpPr>
          <p:cNvPr id="4082" name="Rectangle 2034">
            <a:extLst>
              <a:ext uri="{FF2B5EF4-FFF2-40B4-BE49-F238E27FC236}">
                <a16:creationId xmlns:a16="http://schemas.microsoft.com/office/drawing/2014/main" id="{9160E176-5643-B165-E039-D4AFFE51935B}"/>
              </a:ext>
            </a:extLst>
          </p:cNvPr>
          <p:cNvSpPr>
            <a:spLocks noChangeArrowheads="1"/>
          </p:cNvSpPr>
          <p:nvPr/>
        </p:nvSpPr>
        <p:spPr bwMode="auto">
          <a:xfrm>
            <a:off x="1752600" y="2974975"/>
            <a:ext cx="18897600" cy="2457450"/>
          </a:xfrm>
          <a:prstGeom prst="rect">
            <a:avLst/>
          </a:prstGeom>
          <a:noFill/>
          <a:ln w="9525">
            <a:noFill/>
            <a:miter lim="800000"/>
            <a:headEnd/>
            <a:tailEnd/>
          </a:ln>
          <a:effectLst/>
        </p:spPr>
        <p:txBody>
          <a:bodyPr lIns="94326" tIns="47164" rIns="94326" bIns="47164" anchor="ctr"/>
          <a:lstStyle/>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Poster Author Name(s)</a:t>
            </a:r>
          </a:p>
          <a:p>
            <a:pPr algn="ctr" defTabSz="665163">
              <a:defRPr/>
            </a:pPr>
            <a:r>
              <a:rPr lang="en-US" sz="3200" b="1" dirty="0">
                <a:solidFill>
                  <a:srgbClr val="0000FF"/>
                </a:solidFill>
                <a:latin typeface="Arial" panose="020B0604020202020204" pitchFamily="34" charset="0"/>
                <a:cs typeface="Arial" panose="020B0604020202020204" pitchFamily="34" charset="0"/>
              </a:rPr>
              <a:t>Faculty/Staff </a:t>
            </a:r>
            <a:r>
              <a:rPr lang="en-US" sz="3200" b="1">
                <a:solidFill>
                  <a:srgbClr val="0000FF"/>
                </a:solidFill>
                <a:latin typeface="Arial" panose="020B0604020202020204" pitchFamily="34" charset="0"/>
                <a:cs typeface="Arial" panose="020B0604020202020204" pitchFamily="34" charset="0"/>
              </a:rPr>
              <a:t>Advisor Name(</a:t>
            </a:r>
            <a:r>
              <a:rPr lang="en-US" sz="3200" b="1" dirty="0">
                <a:solidFill>
                  <a:srgbClr val="0000FF"/>
                </a:solidFill>
                <a:latin typeface="Arial" panose="020B0604020202020204" pitchFamily="34" charset="0"/>
                <a:cs typeface="Arial" panose="020B0604020202020204" pitchFamily="34" charset="0"/>
              </a:rPr>
              <a:t>s)</a:t>
            </a:r>
            <a:endParaRPr lang="fr-FR" sz="3200" b="1" dirty="0">
              <a:solidFill>
                <a:srgbClr val="0000FF"/>
              </a:solidFill>
              <a:latin typeface="Arial" panose="020B0604020202020204" pitchFamily="34" charset="0"/>
              <a:cs typeface="Arial" panose="020B0604020202020204" pitchFamily="34" charset="0"/>
            </a:endParaRPr>
          </a:p>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College Name*</a:t>
            </a:r>
          </a:p>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School Name and/or Department Name</a:t>
            </a:r>
          </a:p>
          <a:p>
            <a:pPr algn="ctr" defTabSz="665163">
              <a:defRPr/>
            </a:pPr>
            <a:r>
              <a:rPr lang="en-US" sz="32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University of Bridgeport, Bridgeport, CT</a:t>
            </a:r>
          </a:p>
        </p:txBody>
      </p:sp>
      <p:sp>
        <p:nvSpPr>
          <p:cNvPr id="4102" name="Text Box 2160">
            <a:extLst>
              <a:ext uri="{FF2B5EF4-FFF2-40B4-BE49-F238E27FC236}">
                <a16:creationId xmlns:a16="http://schemas.microsoft.com/office/drawing/2014/main" id="{283799D5-530B-1730-A2C8-2FD51362E54C}"/>
              </a:ext>
            </a:extLst>
          </p:cNvPr>
          <p:cNvSpPr txBox="1">
            <a:spLocks noChangeArrowheads="1"/>
          </p:cNvSpPr>
          <p:nvPr/>
        </p:nvSpPr>
        <p:spPr bwMode="auto">
          <a:xfrm>
            <a:off x="838200" y="7035800"/>
            <a:ext cx="5761038" cy="9902825"/>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r>
              <a:rPr lang="en-US" altLang="en-US" sz="2800" dirty="0">
                <a:latin typeface="Arial" panose="020B0604020202020204" pitchFamily="34" charset="0"/>
                <a:cs typeface="Arial" panose="020B0604020202020204" pitchFamily="34" charset="0"/>
              </a:rPr>
              <a:t>Narrative/figure/table.</a:t>
            </a:r>
          </a:p>
          <a:p>
            <a:pPr algn="just">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State your research/ innovative project, objectives and hypothesis (where applicable).</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What key things are you hoping to learn?</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Explain the justification for and significance of the study/project. </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algn="just">
              <a:defRPr/>
            </a:pPr>
            <a:r>
              <a:rPr lang="en-US" altLang="en-US" sz="2400" i="1" dirty="0">
                <a:latin typeface="Arial" panose="020B0604020202020204" pitchFamily="34" charset="0"/>
                <a:cs typeface="Arial" panose="020B0604020202020204" pitchFamily="34" charset="0"/>
              </a:rPr>
              <a:t>(Insert pictures, figures, or examples where relevant to enhance your poster)</a:t>
            </a:r>
          </a:p>
          <a:p>
            <a:pPr algn="just">
              <a:defRPr/>
            </a:pPr>
            <a:endParaRPr lang="en-US" altLang="en-US" sz="2800" dirty="0">
              <a:latin typeface="Arial" panose="020B0604020202020204" pitchFamily="34" charset="0"/>
              <a:cs typeface="Arial" panose="020B0604020202020204" pitchFamily="34" charset="0"/>
            </a:endParaRPr>
          </a:p>
        </p:txBody>
      </p:sp>
      <p:sp>
        <p:nvSpPr>
          <p:cNvPr id="4103" name="Rectangle 2169">
            <a:extLst>
              <a:ext uri="{FF2B5EF4-FFF2-40B4-BE49-F238E27FC236}">
                <a16:creationId xmlns:a16="http://schemas.microsoft.com/office/drawing/2014/main" id="{5EA0AC6B-5F8F-A12A-09BC-921FA16AD2A2}"/>
              </a:ext>
            </a:extLst>
          </p:cNvPr>
          <p:cNvSpPr>
            <a:spLocks noChangeArrowheads="1"/>
          </p:cNvSpPr>
          <p:nvPr/>
        </p:nvSpPr>
        <p:spPr bwMode="auto">
          <a:xfrm>
            <a:off x="555625" y="784225"/>
            <a:ext cx="20867688" cy="4778375"/>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4" name="Rectangle 2435">
            <a:extLst>
              <a:ext uri="{FF2B5EF4-FFF2-40B4-BE49-F238E27FC236}">
                <a16:creationId xmlns:a16="http://schemas.microsoft.com/office/drawing/2014/main" id="{B51E2BE3-64A9-AF6A-3DCF-8DEB7A7B4017}"/>
              </a:ext>
            </a:extLst>
          </p:cNvPr>
          <p:cNvSpPr>
            <a:spLocks noChangeArrowheads="1"/>
          </p:cNvSpPr>
          <p:nvPr/>
        </p:nvSpPr>
        <p:spPr bwMode="auto">
          <a:xfrm>
            <a:off x="0" y="149653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5" name="Rectangle 2442">
            <a:extLst>
              <a:ext uri="{FF2B5EF4-FFF2-40B4-BE49-F238E27FC236}">
                <a16:creationId xmlns:a16="http://schemas.microsoft.com/office/drawing/2014/main" id="{8EF94477-8653-8625-90F1-90E92285CDC0}"/>
              </a:ext>
            </a:extLst>
          </p:cNvPr>
          <p:cNvSpPr>
            <a:spLocks noChangeArrowheads="1"/>
          </p:cNvSpPr>
          <p:nvPr/>
        </p:nvSpPr>
        <p:spPr bwMode="auto">
          <a:xfrm>
            <a:off x="0" y="149653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6" name="Rectangle 2450">
            <a:extLst>
              <a:ext uri="{FF2B5EF4-FFF2-40B4-BE49-F238E27FC236}">
                <a16:creationId xmlns:a16="http://schemas.microsoft.com/office/drawing/2014/main" id="{67E7AC34-8727-2FF2-DC70-3AC9D009133E}"/>
              </a:ext>
            </a:extLst>
          </p:cNvPr>
          <p:cNvSpPr>
            <a:spLocks noChangeArrowheads="1"/>
          </p:cNvSpPr>
          <p:nvPr/>
        </p:nvSpPr>
        <p:spPr bwMode="auto">
          <a:xfrm>
            <a:off x="0" y="149653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pic>
        <p:nvPicPr>
          <p:cNvPr id="4107" name="Picture 2456" descr="ublogo">
            <a:extLst>
              <a:ext uri="{FF2B5EF4-FFF2-40B4-BE49-F238E27FC236}">
                <a16:creationId xmlns:a16="http://schemas.microsoft.com/office/drawing/2014/main" id="{4143632E-C324-A52E-7D11-9F93EC4C25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143000"/>
            <a:ext cx="2057400"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Rectangle 2677">
            <a:extLst>
              <a:ext uri="{FF2B5EF4-FFF2-40B4-BE49-F238E27FC236}">
                <a16:creationId xmlns:a16="http://schemas.microsoft.com/office/drawing/2014/main" id="{A3ADEBC8-E618-F495-7E89-A4001DCBEE47}"/>
              </a:ext>
            </a:extLst>
          </p:cNvPr>
          <p:cNvSpPr>
            <a:spLocks noChangeArrowheads="1"/>
          </p:cNvSpPr>
          <p:nvPr/>
        </p:nvSpPr>
        <p:spPr bwMode="auto">
          <a:xfrm>
            <a:off x="0" y="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09" name="Rectangle 2678">
            <a:extLst>
              <a:ext uri="{FF2B5EF4-FFF2-40B4-BE49-F238E27FC236}">
                <a16:creationId xmlns:a16="http://schemas.microsoft.com/office/drawing/2014/main" id="{F2E13B82-D452-6EDB-E3CE-B43368C7D402}"/>
              </a:ext>
            </a:extLst>
          </p:cNvPr>
          <p:cNvSpPr>
            <a:spLocks noChangeArrowheads="1"/>
          </p:cNvSpPr>
          <p:nvPr/>
        </p:nvSpPr>
        <p:spPr bwMode="auto">
          <a:xfrm>
            <a:off x="0" y="1273175"/>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7849" name="Text Box 2729">
            <a:extLst>
              <a:ext uri="{FF2B5EF4-FFF2-40B4-BE49-F238E27FC236}">
                <a16:creationId xmlns:a16="http://schemas.microsoft.com/office/drawing/2014/main" id="{6AB90E39-7C99-49BB-D145-3A7BEF328914}"/>
              </a:ext>
            </a:extLst>
          </p:cNvPr>
          <p:cNvSpPr txBox="1">
            <a:spLocks noChangeArrowheads="1"/>
          </p:cNvSpPr>
          <p:nvPr/>
        </p:nvSpPr>
        <p:spPr bwMode="auto">
          <a:xfrm>
            <a:off x="14935200" y="24612600"/>
            <a:ext cx="2722563" cy="649288"/>
          </a:xfrm>
          <a:prstGeom prst="rect">
            <a:avLst/>
          </a:prstGeom>
          <a:noFill/>
          <a:ln w="9525">
            <a:noFill/>
            <a:miter lim="800000"/>
            <a:headEnd/>
            <a:tailEnd/>
          </a:ln>
          <a:effectLst/>
        </p:spPr>
        <p:txBody>
          <a:bodyPr wrap="none"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References</a:t>
            </a:r>
          </a:p>
        </p:txBody>
      </p:sp>
      <p:sp>
        <p:nvSpPr>
          <p:cNvPr id="4111" name="Text Box 2730">
            <a:extLst>
              <a:ext uri="{FF2B5EF4-FFF2-40B4-BE49-F238E27FC236}">
                <a16:creationId xmlns:a16="http://schemas.microsoft.com/office/drawing/2014/main" id="{76250C06-1EB3-5ECA-CF56-CAD498FABCE9}"/>
              </a:ext>
            </a:extLst>
          </p:cNvPr>
          <p:cNvSpPr txBox="1">
            <a:spLocks noChangeArrowheads="1"/>
          </p:cNvSpPr>
          <p:nvPr/>
        </p:nvSpPr>
        <p:spPr bwMode="auto">
          <a:xfrm>
            <a:off x="15000288" y="25298400"/>
            <a:ext cx="63357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55980" tIns="27990" rIns="55980" bIns="27990"/>
          <a:lstStyle>
            <a:lvl1pPr marL="457200" indent="-45720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References cited in the poster content.</a:t>
            </a:r>
          </a:p>
          <a:p>
            <a:pPr>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Use APA 7</a:t>
            </a:r>
            <a:r>
              <a:rPr lang="en-US" altLang="en-US" sz="2600" baseline="30000" dirty="0">
                <a:latin typeface="Arial" panose="020B0604020202020204" pitchFamily="34" charset="0"/>
                <a:cs typeface="Arial" panose="020B0604020202020204" pitchFamily="34" charset="0"/>
              </a:rPr>
              <a:t>th</a:t>
            </a:r>
            <a:r>
              <a:rPr lang="en-US" altLang="en-US" sz="2600" dirty="0">
                <a:latin typeface="Arial" panose="020B0604020202020204" pitchFamily="34" charset="0"/>
                <a:cs typeface="Arial" panose="020B0604020202020204" pitchFamily="34" charset="0"/>
              </a:rPr>
              <a:t> edition (or MLA, if applicable) format.</a:t>
            </a:r>
          </a:p>
        </p:txBody>
      </p:sp>
      <p:sp>
        <p:nvSpPr>
          <p:cNvPr id="4112" name="Rectangle 2731">
            <a:extLst>
              <a:ext uri="{FF2B5EF4-FFF2-40B4-BE49-F238E27FC236}">
                <a16:creationId xmlns:a16="http://schemas.microsoft.com/office/drawing/2014/main" id="{1790DE47-59DD-29BB-07B5-B962CE76731A}"/>
              </a:ext>
            </a:extLst>
          </p:cNvPr>
          <p:cNvSpPr>
            <a:spLocks noChangeArrowheads="1"/>
          </p:cNvSpPr>
          <p:nvPr/>
        </p:nvSpPr>
        <p:spPr bwMode="auto">
          <a:xfrm>
            <a:off x="14793913" y="24384000"/>
            <a:ext cx="6629400" cy="6629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7885" name="Text Box 2765">
            <a:extLst>
              <a:ext uri="{FF2B5EF4-FFF2-40B4-BE49-F238E27FC236}">
                <a16:creationId xmlns:a16="http://schemas.microsoft.com/office/drawing/2014/main" id="{D71F6D96-2EBC-90D3-4F2C-2810B519561E}"/>
              </a:ext>
            </a:extLst>
          </p:cNvPr>
          <p:cNvSpPr txBox="1">
            <a:spLocks noChangeArrowheads="1"/>
          </p:cNvSpPr>
          <p:nvPr/>
        </p:nvSpPr>
        <p:spPr bwMode="auto">
          <a:xfrm>
            <a:off x="801688" y="18178463"/>
            <a:ext cx="6110288" cy="649098"/>
          </a:xfrm>
          <a:prstGeom prst="rect">
            <a:avLst/>
          </a:prstGeom>
          <a:noFill/>
          <a:ln w="9525">
            <a:noFill/>
            <a:miter lim="800000"/>
            <a:headEnd/>
            <a:tailEnd/>
          </a:ln>
        </p:spPr>
        <p:txBody>
          <a:bodyPr wrap="square" lIns="78940" tIns="39470" rIns="78940" bIns="39470">
            <a:spAutoFit/>
          </a:bodyPr>
          <a:lstStyle/>
          <a:p>
            <a:pPr defTabSz="665163">
              <a:defRPr/>
            </a:pPr>
            <a:r>
              <a:rPr lang="en-US" sz="3700" b="1" dirty="0">
                <a:solidFill>
                  <a:srgbClr val="800000"/>
                </a:solidFill>
                <a:effectLst>
                  <a:outerShdw blurRad="38100" dist="38100" dir="2700000" algn="tl">
                    <a:srgbClr val="C0C0C0"/>
                  </a:outerShdw>
                </a:effectLst>
                <a:latin typeface="Arial" charset="0"/>
              </a:rPr>
              <a:t>Background Information:</a:t>
            </a:r>
          </a:p>
        </p:txBody>
      </p:sp>
      <p:sp>
        <p:nvSpPr>
          <p:cNvPr id="4114" name="Text Box 2771">
            <a:extLst>
              <a:ext uri="{FF2B5EF4-FFF2-40B4-BE49-F238E27FC236}">
                <a16:creationId xmlns:a16="http://schemas.microsoft.com/office/drawing/2014/main" id="{42EA4A33-5F97-08C7-8AC8-C80F1B6885A4}"/>
              </a:ext>
            </a:extLst>
          </p:cNvPr>
          <p:cNvSpPr txBox="1">
            <a:spLocks noChangeArrowheads="1"/>
          </p:cNvSpPr>
          <p:nvPr/>
        </p:nvSpPr>
        <p:spPr bwMode="auto">
          <a:xfrm>
            <a:off x="15240000" y="6172200"/>
            <a:ext cx="6096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marL="514350" indent="-51435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ko-KR" sz="2800">
              <a:latin typeface="Arial" panose="020B0604020202020204" pitchFamily="34" charset="0"/>
              <a:ea typeface="굴림" panose="020B0600000101010101" pitchFamily="34" charset="-127"/>
              <a:cs typeface="Arial" panose="020B0604020202020204" pitchFamily="34" charset="0"/>
            </a:endParaRPr>
          </a:p>
        </p:txBody>
      </p:sp>
      <p:sp>
        <p:nvSpPr>
          <p:cNvPr id="4115" name="Text Box 2794">
            <a:extLst>
              <a:ext uri="{FF2B5EF4-FFF2-40B4-BE49-F238E27FC236}">
                <a16:creationId xmlns:a16="http://schemas.microsoft.com/office/drawing/2014/main" id="{A252567D-DBE6-99B7-7631-C40A02578FDE}"/>
              </a:ext>
            </a:extLst>
          </p:cNvPr>
          <p:cNvSpPr txBox="1">
            <a:spLocks noChangeArrowheads="1"/>
          </p:cNvSpPr>
          <p:nvPr/>
        </p:nvSpPr>
        <p:spPr bwMode="auto">
          <a:xfrm>
            <a:off x="13023850" y="31219775"/>
            <a:ext cx="8497888"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spAutoFit/>
          </a:bodyPr>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r"/>
            <a:endParaRPr lang="en-US" altLang="en-US" sz="4000" b="1">
              <a:solidFill>
                <a:schemeClr val="accent2"/>
              </a:solidFill>
              <a:latin typeface="Arial Black" panose="020B0604020202020204" pitchFamily="34" charset="0"/>
            </a:endParaRPr>
          </a:p>
        </p:txBody>
      </p:sp>
      <p:sp>
        <p:nvSpPr>
          <p:cNvPr id="4116" name="Rectangle 2816">
            <a:extLst>
              <a:ext uri="{FF2B5EF4-FFF2-40B4-BE49-F238E27FC236}">
                <a16:creationId xmlns:a16="http://schemas.microsoft.com/office/drawing/2014/main" id="{D904BF1F-6AE8-71C8-74E5-87D26EA05595}"/>
              </a:ext>
            </a:extLst>
          </p:cNvPr>
          <p:cNvSpPr>
            <a:spLocks noChangeArrowheads="1"/>
          </p:cNvSpPr>
          <p:nvPr/>
        </p:nvSpPr>
        <p:spPr bwMode="auto">
          <a:xfrm>
            <a:off x="563563" y="17907000"/>
            <a:ext cx="6370637" cy="13106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17" name="Text Box 2160">
            <a:extLst>
              <a:ext uri="{FF2B5EF4-FFF2-40B4-BE49-F238E27FC236}">
                <a16:creationId xmlns:a16="http://schemas.microsoft.com/office/drawing/2014/main" id="{95E28D85-4033-7C46-47C0-ACA92D04CCC0}"/>
              </a:ext>
            </a:extLst>
          </p:cNvPr>
          <p:cNvSpPr txBox="1">
            <a:spLocks noChangeArrowheads="1"/>
          </p:cNvSpPr>
          <p:nvPr/>
        </p:nvSpPr>
        <p:spPr bwMode="auto">
          <a:xfrm>
            <a:off x="838200" y="18973800"/>
            <a:ext cx="5715000" cy="11734800"/>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marL="457200" marR="0" indent="-457200">
              <a:spcBef>
                <a:spcPts val="0"/>
              </a:spcBef>
              <a:spcAft>
                <a:spcPts val="0"/>
              </a:spcAft>
              <a:buFont typeface="Arial" panose="020B0604020202020204" pitchFamily="34" charset="0"/>
              <a:buChar char="•"/>
            </a:pPr>
            <a:r>
              <a:rPr lang="en-US" sz="2800" kern="100" dirty="0">
                <a:latin typeface="Arial" panose="020B0604020202020204" pitchFamily="34" charset="0"/>
                <a:ea typeface="Aptos" panose="020B0004020202020204" pitchFamily="34" charset="0"/>
                <a:cs typeface="Arial" panose="020B0604020202020204" pitchFamily="34" charset="0"/>
              </a:rPr>
              <a:t>I</a:t>
            </a:r>
            <a:r>
              <a:rPr lang="en-US" sz="2800" kern="100" dirty="0">
                <a:effectLst/>
                <a:latin typeface="Arial" panose="020B0604020202020204" pitchFamily="34" charset="0"/>
                <a:ea typeface="Aptos" panose="020B0004020202020204" pitchFamily="34" charset="0"/>
                <a:cs typeface="Arial" panose="020B0604020202020204" pitchFamily="34" charset="0"/>
              </a:rPr>
              <a:t>ntroduces the background to an </a:t>
            </a:r>
            <a:r>
              <a:rPr lang="en-US" sz="2800" i="1" kern="100" dirty="0">
                <a:effectLst/>
                <a:latin typeface="Arial" panose="020B0604020202020204" pitchFamily="34" charset="0"/>
                <a:ea typeface="Aptos" panose="020B0004020202020204" pitchFamily="34" charset="0"/>
                <a:cs typeface="Arial" panose="020B0604020202020204" pitchFamily="34" charset="0"/>
              </a:rPr>
              <a:t>interdisciplinary</a:t>
            </a:r>
            <a:r>
              <a:rPr lang="en-US" sz="2800" kern="100" dirty="0">
                <a:effectLst/>
                <a:latin typeface="Arial" panose="020B0604020202020204" pitchFamily="34" charset="0"/>
                <a:ea typeface="Aptos" panose="020B0004020202020204" pitchFamily="34" charset="0"/>
                <a:cs typeface="Arial" panose="020B0604020202020204" pitchFamily="34" charset="0"/>
              </a:rPr>
              <a:t> </a:t>
            </a:r>
            <a:r>
              <a:rPr lang="en-US" sz="2800" i="1" kern="100" dirty="0">
                <a:effectLst/>
                <a:latin typeface="Arial" panose="020B0604020202020204" pitchFamily="34" charset="0"/>
                <a:ea typeface="Aptos" panose="020B0004020202020204" pitchFamily="34" charset="0"/>
                <a:cs typeface="Arial" panose="020B0604020202020204" pitchFamily="34" charset="0"/>
              </a:rPr>
              <a:t>audience.</a:t>
            </a:r>
            <a:endParaRPr lang="en-US" sz="2800" kern="100" dirty="0">
              <a:effectLst/>
              <a:latin typeface="Arial" panose="020B0604020202020204" pitchFamily="34" charset="0"/>
              <a:ea typeface="Aptos" panose="020B0004020202020204" pitchFamily="34" charset="0"/>
              <a:cs typeface="Arial" panose="020B0604020202020204" pitchFamily="34" charset="0"/>
            </a:endParaRPr>
          </a:p>
          <a:p>
            <a:pPr marL="0" marR="0">
              <a:spcBef>
                <a:spcPts val="0"/>
              </a:spcBef>
              <a:spcAft>
                <a:spcPts val="0"/>
              </a:spcAft>
            </a:pPr>
            <a:r>
              <a:rPr lang="en-US" sz="2800" kern="100" dirty="0">
                <a:effectLst/>
                <a:latin typeface="Arial" panose="020B0604020202020204" pitchFamily="34" charset="0"/>
                <a:ea typeface="Aptos" panose="020B0004020202020204" pitchFamily="34" charset="0"/>
                <a:cs typeface="Arial" panose="020B0604020202020204" pitchFamily="34" charset="0"/>
              </a:rPr>
              <a:t> </a:t>
            </a:r>
          </a:p>
          <a:p>
            <a:pPr marL="457200" marR="0" indent="-457200">
              <a:spcBef>
                <a:spcPts val="0"/>
              </a:spcBef>
              <a:spcAft>
                <a:spcPts val="0"/>
              </a:spcAft>
              <a:buFont typeface="Arial" panose="020B0604020202020204" pitchFamily="34" charset="0"/>
              <a:buChar char="•"/>
            </a:pPr>
            <a:r>
              <a:rPr lang="en-US" sz="2800" kern="100" dirty="0">
                <a:effectLst/>
                <a:latin typeface="Arial" panose="020B0604020202020204" pitchFamily="34" charset="0"/>
                <a:ea typeface="Aptos" panose="020B0004020202020204" pitchFamily="34" charset="0"/>
                <a:cs typeface="Arial" panose="020B0604020202020204" pitchFamily="34" charset="0"/>
              </a:rPr>
              <a:t>Explains why this </a:t>
            </a:r>
            <a:r>
              <a:rPr lang="en-US" sz="2800" kern="100" dirty="0">
                <a:latin typeface="Arial" panose="020B0604020202020204" pitchFamily="34" charset="0"/>
                <a:ea typeface="Aptos" panose="020B0004020202020204" pitchFamily="34" charset="0"/>
                <a:cs typeface="Arial" panose="020B0604020202020204" pitchFamily="34" charset="0"/>
              </a:rPr>
              <a:t>endeavor</a:t>
            </a:r>
            <a:r>
              <a:rPr lang="en-US" sz="2800" kern="100" dirty="0">
                <a:effectLst/>
                <a:latin typeface="Arial" panose="020B0604020202020204" pitchFamily="34" charset="0"/>
                <a:ea typeface="Aptos" panose="020B0004020202020204" pitchFamily="34" charset="0"/>
                <a:cs typeface="Arial" panose="020B0604020202020204" pitchFamily="34" charset="0"/>
              </a:rPr>
              <a:t> is needed to fill gaps or add to existing knowledge.</a:t>
            </a:r>
          </a:p>
          <a:p>
            <a:pPr algn="just">
              <a:defRPr/>
            </a:pPr>
            <a:endParaRPr lang="en-US" altLang="en-US" sz="2800" dirty="0">
              <a:latin typeface="Arial" panose="020B0604020202020204" pitchFamily="34" charset="0"/>
              <a:cs typeface="Arial" panose="020B0604020202020204" pitchFamily="34" charset="0"/>
            </a:endParaRPr>
          </a:p>
        </p:txBody>
      </p:sp>
      <p:sp>
        <p:nvSpPr>
          <p:cNvPr id="4118" name="Text Box 2160">
            <a:extLst>
              <a:ext uri="{FF2B5EF4-FFF2-40B4-BE49-F238E27FC236}">
                <a16:creationId xmlns:a16="http://schemas.microsoft.com/office/drawing/2014/main" id="{DA2A9653-D246-6CD9-7AD3-9968231ED039}"/>
              </a:ext>
            </a:extLst>
          </p:cNvPr>
          <p:cNvSpPr txBox="1">
            <a:spLocks noChangeArrowheads="1"/>
          </p:cNvSpPr>
          <p:nvPr/>
        </p:nvSpPr>
        <p:spPr bwMode="auto">
          <a:xfrm>
            <a:off x="15049500" y="7800975"/>
            <a:ext cx="5867400" cy="7331075"/>
          </a:xfrm>
          <a:prstGeom prst="rect">
            <a:avLst/>
          </a:prstGeom>
          <a:noFill/>
          <a:ln>
            <a:noFill/>
          </a:ln>
        </p:spPr>
        <p:txBody>
          <a:bodyPr lIns="55980" tIns="27990" rIns="55980" bIns="27990"/>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r>
              <a:rPr lang="en-US" altLang="ko-KR" sz="2600" dirty="0">
                <a:latin typeface="Arial" panose="020B0604020202020204" pitchFamily="34" charset="0"/>
                <a:ea typeface="굴림" panose="020B0600000101010101" pitchFamily="34" charset="-127"/>
                <a:cs typeface="Arial" panose="020B0604020202020204" pitchFamily="34" charset="0"/>
              </a:rPr>
              <a:t>Narrative/figure/table</a:t>
            </a:r>
          </a:p>
          <a:p>
            <a:pPr algn="just">
              <a:defRPr/>
            </a:pPr>
            <a:endParaRPr lang="en-US" altLang="ko-KR" sz="26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Make your concluding remarks. You may relate back to the key questions and objectives you stated at the beginning. Did you find anything unexpected? What future direction might this research take? Are there any new questions that have come to light?</a:t>
            </a:r>
          </a:p>
          <a:p>
            <a:pPr marL="457200" indent="-457200">
              <a:buFont typeface="Arial" panose="020B0604020202020204" pitchFamily="34" charset="0"/>
              <a:buChar cha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Shows how results or arguments address the question(s).</a:t>
            </a:r>
          </a:p>
          <a:p>
            <a:pP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Clearly explains results or outcome of the work to an interdisciplinary audience.</a:t>
            </a:r>
          </a:p>
          <a:p>
            <a:pP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Explains why the work is important in a larger context. </a:t>
            </a:r>
          </a:p>
          <a:p>
            <a:pP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r>
              <a:rPr lang="en-US" altLang="en-US" sz="2800" dirty="0">
                <a:latin typeface="Arial" panose="020B0604020202020204" pitchFamily="34" charset="0"/>
                <a:ea typeface="굴림" panose="020B0600000101010101" pitchFamily="34" charset="-127"/>
                <a:cs typeface="Arial" panose="020B0604020202020204" pitchFamily="34" charset="0"/>
              </a:rPr>
              <a:t>Identify limitations of the work.</a:t>
            </a:r>
          </a:p>
          <a:p>
            <a:pPr marL="457200" indent="-457200">
              <a:buFont typeface="Arial" panose="020B0604020202020204" pitchFamily="34" charset="0"/>
              <a:buChar cha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marL="457200" indent="-457200">
              <a:buFont typeface="Arial" panose="020B0604020202020204" pitchFamily="34" charset="0"/>
              <a:buChar char="•"/>
              <a:defRPr/>
            </a:pPr>
            <a:endParaRPr lang="en-US" altLang="en-US" sz="2800" dirty="0">
              <a:latin typeface="Arial" panose="020B0604020202020204" pitchFamily="34" charset="0"/>
              <a:ea typeface="굴림" panose="020B0600000101010101" pitchFamily="34" charset="-127"/>
              <a:cs typeface="Arial" panose="020B0604020202020204" pitchFamily="34" charset="0"/>
            </a:endParaRPr>
          </a:p>
          <a:p>
            <a:pPr algn="just">
              <a:defRPr/>
            </a:pPr>
            <a:endParaRPr lang="en-US" altLang="ko-KR" sz="2600" dirty="0">
              <a:latin typeface="Arial" panose="020B0604020202020204" pitchFamily="34" charset="0"/>
              <a:ea typeface="굴림" panose="020B0600000101010101" pitchFamily="34" charset="-127"/>
              <a:cs typeface="Arial" panose="020B0604020202020204" pitchFamily="34" charset="0"/>
            </a:endParaRPr>
          </a:p>
          <a:p>
            <a:pPr algn="just">
              <a:defRPr/>
            </a:pPr>
            <a:endParaRPr lang="en-US" altLang="en-US" sz="2600" dirty="0">
              <a:latin typeface="Arial" panose="020B0604020202020204" pitchFamily="34" charset="0"/>
              <a:ea typeface="굴림" panose="020B0600000101010101" pitchFamily="34" charset="-127"/>
              <a:cs typeface="Arial" panose="020B0604020202020204" pitchFamily="34" charset="0"/>
            </a:endParaRPr>
          </a:p>
        </p:txBody>
      </p:sp>
      <p:sp>
        <p:nvSpPr>
          <p:cNvPr id="4119" name="Rectangle 66">
            <a:extLst>
              <a:ext uri="{FF2B5EF4-FFF2-40B4-BE49-F238E27FC236}">
                <a16:creationId xmlns:a16="http://schemas.microsoft.com/office/drawing/2014/main" id="{90FC67BD-FD7E-4BA5-8581-CB42EB668A6B}"/>
              </a:ext>
            </a:extLst>
          </p:cNvPr>
          <p:cNvSpPr>
            <a:spLocks noChangeArrowheads="1"/>
          </p:cNvSpPr>
          <p:nvPr/>
        </p:nvSpPr>
        <p:spPr bwMode="auto">
          <a:xfrm>
            <a:off x="0" y="1556385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4120" name="Text Box 2160">
            <a:extLst>
              <a:ext uri="{FF2B5EF4-FFF2-40B4-BE49-F238E27FC236}">
                <a16:creationId xmlns:a16="http://schemas.microsoft.com/office/drawing/2014/main" id="{8D2EDC60-B7AC-9975-975B-F7DAC5C8CEA2}"/>
              </a:ext>
            </a:extLst>
          </p:cNvPr>
          <p:cNvSpPr txBox="1">
            <a:spLocks noChangeArrowheads="1"/>
          </p:cNvSpPr>
          <p:nvPr/>
        </p:nvSpPr>
        <p:spPr bwMode="auto">
          <a:xfrm>
            <a:off x="533400" y="30480000"/>
            <a:ext cx="6400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ctr"/>
            <a:endParaRPr lang="en-US" altLang="en-US"/>
          </a:p>
        </p:txBody>
      </p:sp>
      <p:sp>
        <p:nvSpPr>
          <p:cNvPr id="4121" name="Rectangle 2739">
            <a:extLst>
              <a:ext uri="{FF2B5EF4-FFF2-40B4-BE49-F238E27FC236}">
                <a16:creationId xmlns:a16="http://schemas.microsoft.com/office/drawing/2014/main" id="{3E83FFA6-9026-B3F4-054A-04347BE770F8}"/>
              </a:ext>
            </a:extLst>
          </p:cNvPr>
          <p:cNvSpPr>
            <a:spLocks noChangeArrowheads="1"/>
          </p:cNvSpPr>
          <p:nvPr/>
        </p:nvSpPr>
        <p:spPr bwMode="auto">
          <a:xfrm>
            <a:off x="7239000" y="5943600"/>
            <a:ext cx="7239000" cy="115824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70" name="Text Box 2037">
            <a:extLst>
              <a:ext uri="{FF2B5EF4-FFF2-40B4-BE49-F238E27FC236}">
                <a16:creationId xmlns:a16="http://schemas.microsoft.com/office/drawing/2014/main" id="{1B78E8DA-EBA2-88B1-D133-3FAA7C0FCEC2}"/>
              </a:ext>
            </a:extLst>
          </p:cNvPr>
          <p:cNvSpPr txBox="1">
            <a:spLocks noChangeArrowheads="1"/>
          </p:cNvSpPr>
          <p:nvPr/>
        </p:nvSpPr>
        <p:spPr bwMode="auto">
          <a:xfrm>
            <a:off x="7467600" y="6096000"/>
            <a:ext cx="6781800" cy="1218484"/>
          </a:xfrm>
          <a:prstGeom prst="rect">
            <a:avLst/>
          </a:prstGeom>
          <a:noFill/>
          <a:ln w="9525">
            <a:noFill/>
            <a:miter lim="800000"/>
            <a:headEnd/>
            <a:tailEnd/>
          </a:ln>
          <a:effectLst/>
        </p:spPr>
        <p:txBody>
          <a:bodyPr wrap="square"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Methods/Theoretical Framework:</a:t>
            </a:r>
          </a:p>
        </p:txBody>
      </p:sp>
      <p:sp>
        <p:nvSpPr>
          <p:cNvPr id="4123" name="Text Box 2769">
            <a:extLst>
              <a:ext uri="{FF2B5EF4-FFF2-40B4-BE49-F238E27FC236}">
                <a16:creationId xmlns:a16="http://schemas.microsoft.com/office/drawing/2014/main" id="{35090764-FA44-96F2-F393-2DF0344D24E8}"/>
              </a:ext>
            </a:extLst>
          </p:cNvPr>
          <p:cNvSpPr txBox="1">
            <a:spLocks noChangeArrowheads="1"/>
          </p:cNvSpPr>
          <p:nvPr/>
        </p:nvSpPr>
        <p:spPr bwMode="auto">
          <a:xfrm>
            <a:off x="7467600" y="7466884"/>
            <a:ext cx="6477000" cy="14250116"/>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r>
              <a:rPr lang="en-US" altLang="en-US" sz="2600" dirty="0">
                <a:latin typeface="Arial" panose="020B0604020202020204" pitchFamily="34" charset="0"/>
                <a:cs typeface="Arial" panose="020B0604020202020204" pitchFamily="34" charset="0"/>
              </a:rPr>
              <a:t>Narrative/figure/table</a:t>
            </a:r>
          </a:p>
          <a:p>
            <a:pPr algn="just">
              <a:defRPr/>
            </a:pPr>
            <a:endParaRPr lang="en-US" altLang="en-US" sz="26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This information makes up the main “body” of the poster.</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What are your main arguments?</a:t>
            </a:r>
          </a:p>
          <a:p>
            <a:pPr eaLnBrk="1" hangingPunct="1">
              <a:defRPr/>
            </a:pPr>
            <a:r>
              <a:rPr lang="en-US" altLang="en-US" sz="2800" dirty="0">
                <a:latin typeface="Arial" panose="020B0604020202020204" pitchFamily="34" charset="0"/>
                <a:cs typeface="Arial" panose="020B0604020202020204" pitchFamily="34" charset="0"/>
              </a:rPr>
              <a:t>	Share them here in a manner that is 	clear and concise. </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How was your research framed or  innovative project designed?</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Describe the methodological approach to research your objectives or innovative process/business plan you developed.</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Describe and defend the methods and/or theoretical approaches that are used. </a:t>
            </a: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Presenter addresses how this approach answers the chosen research question.</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eaLnBrk="1" hangingPunct="1">
              <a:defRPr/>
            </a:pPr>
            <a:r>
              <a:rPr lang="en-US" altLang="en-US" sz="2800" i="1" dirty="0">
                <a:latin typeface="Arial" panose="020B0604020202020204" pitchFamily="34" charset="0"/>
                <a:cs typeface="Arial" panose="020B0604020202020204" pitchFamily="34" charset="0"/>
              </a:rPr>
              <a:t>(Insert pictures, figures, or examples where relevant to enhance your poster)</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algn="just">
              <a:defRPr/>
            </a:pPr>
            <a:endParaRPr lang="en-US" altLang="en-US" sz="2600" dirty="0">
              <a:latin typeface="Arial" panose="020B0604020202020204" pitchFamily="34" charset="0"/>
              <a:cs typeface="Arial" panose="020B0604020202020204" pitchFamily="34" charset="0"/>
            </a:endParaRPr>
          </a:p>
        </p:txBody>
      </p:sp>
      <p:sp>
        <p:nvSpPr>
          <p:cNvPr id="4124" name="Text Box 2769">
            <a:extLst>
              <a:ext uri="{FF2B5EF4-FFF2-40B4-BE49-F238E27FC236}">
                <a16:creationId xmlns:a16="http://schemas.microsoft.com/office/drawing/2014/main" id="{3B80268C-BD00-D503-DE67-AF414956415B}"/>
              </a:ext>
            </a:extLst>
          </p:cNvPr>
          <p:cNvSpPr txBox="1">
            <a:spLocks noChangeArrowheads="1"/>
          </p:cNvSpPr>
          <p:nvPr/>
        </p:nvSpPr>
        <p:spPr bwMode="auto">
          <a:xfrm>
            <a:off x="7608888" y="25222200"/>
            <a:ext cx="6172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marL="514350" indent="-51435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en-US" sz="2600">
              <a:latin typeface="Arial" panose="020B0604020202020204" pitchFamily="34" charset="0"/>
              <a:ea typeface="굴림" panose="020B0600000101010101" pitchFamily="34" charset="-127"/>
              <a:cs typeface="Arial" panose="020B0604020202020204" pitchFamily="34" charset="0"/>
            </a:endParaRPr>
          </a:p>
        </p:txBody>
      </p:sp>
      <p:sp>
        <p:nvSpPr>
          <p:cNvPr id="4125" name="Text Box 2160">
            <a:extLst>
              <a:ext uri="{FF2B5EF4-FFF2-40B4-BE49-F238E27FC236}">
                <a16:creationId xmlns:a16="http://schemas.microsoft.com/office/drawing/2014/main" id="{41381160-54F6-D32F-609C-949718F0E94C}"/>
              </a:ext>
            </a:extLst>
          </p:cNvPr>
          <p:cNvSpPr txBox="1">
            <a:spLocks noChangeArrowheads="1"/>
          </p:cNvSpPr>
          <p:nvPr/>
        </p:nvSpPr>
        <p:spPr bwMode="auto">
          <a:xfrm>
            <a:off x="7685088" y="26746200"/>
            <a:ext cx="5715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en-US" sz="2600">
              <a:latin typeface="Arial" panose="020B0604020202020204" pitchFamily="34" charset="0"/>
              <a:ea typeface="굴림" panose="020B0600000101010101" pitchFamily="34" charset="-127"/>
              <a:cs typeface="Arial" panose="020B0604020202020204" pitchFamily="34" charset="0"/>
            </a:endParaRPr>
          </a:p>
        </p:txBody>
      </p:sp>
      <p:sp>
        <p:nvSpPr>
          <p:cNvPr id="4126" name="Text Box 2160">
            <a:extLst>
              <a:ext uri="{FF2B5EF4-FFF2-40B4-BE49-F238E27FC236}">
                <a16:creationId xmlns:a16="http://schemas.microsoft.com/office/drawing/2014/main" id="{937BD2E9-20B3-F33B-1A40-A5A0340DA6CE}"/>
              </a:ext>
            </a:extLst>
          </p:cNvPr>
          <p:cNvSpPr txBox="1">
            <a:spLocks noChangeArrowheads="1"/>
          </p:cNvSpPr>
          <p:nvPr/>
        </p:nvSpPr>
        <p:spPr bwMode="auto">
          <a:xfrm>
            <a:off x="10515600" y="289560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marL="285750" indent="-285750"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endParaRPr lang="en-US" altLang="en-US" sz="4000" b="1">
              <a:ea typeface="굴림" panose="020B0600000101010101" pitchFamily="34" charset="-127"/>
              <a:cs typeface="Times New Roman" panose="02020603050405020304" pitchFamily="18" charset="0"/>
            </a:endParaRPr>
          </a:p>
        </p:txBody>
      </p:sp>
      <p:sp>
        <p:nvSpPr>
          <p:cNvPr id="4127" name="Text Box 2160">
            <a:extLst>
              <a:ext uri="{FF2B5EF4-FFF2-40B4-BE49-F238E27FC236}">
                <a16:creationId xmlns:a16="http://schemas.microsoft.com/office/drawing/2014/main" id="{BDA5E1CD-10DA-3CDA-0727-0814681BFFC0}"/>
              </a:ext>
            </a:extLst>
          </p:cNvPr>
          <p:cNvSpPr txBox="1">
            <a:spLocks noChangeArrowheads="1"/>
          </p:cNvSpPr>
          <p:nvPr/>
        </p:nvSpPr>
        <p:spPr bwMode="auto">
          <a:xfrm>
            <a:off x="7859713" y="30480000"/>
            <a:ext cx="5856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ctr"/>
            <a:endParaRPr lang="en-US" altLang="en-US"/>
          </a:p>
        </p:txBody>
      </p:sp>
      <p:sp>
        <p:nvSpPr>
          <p:cNvPr id="4128" name="Rectangle 2739">
            <a:extLst>
              <a:ext uri="{FF2B5EF4-FFF2-40B4-BE49-F238E27FC236}">
                <a16:creationId xmlns:a16="http://schemas.microsoft.com/office/drawing/2014/main" id="{C5CE8CCA-DB3C-B257-7C14-122FA3FEF1B6}"/>
              </a:ext>
            </a:extLst>
          </p:cNvPr>
          <p:cNvSpPr>
            <a:spLocks noChangeArrowheads="1"/>
          </p:cNvSpPr>
          <p:nvPr/>
        </p:nvSpPr>
        <p:spPr bwMode="auto">
          <a:xfrm>
            <a:off x="14782800" y="5943600"/>
            <a:ext cx="6629400" cy="178308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3" name="TextBox 62">
            <a:extLst>
              <a:ext uri="{FF2B5EF4-FFF2-40B4-BE49-F238E27FC236}">
                <a16:creationId xmlns:a16="http://schemas.microsoft.com/office/drawing/2014/main" id="{2D742878-C759-1602-DEC8-BC469E02C8FE}"/>
              </a:ext>
            </a:extLst>
          </p:cNvPr>
          <p:cNvSpPr txBox="1"/>
          <p:nvPr/>
        </p:nvSpPr>
        <p:spPr>
          <a:xfrm>
            <a:off x="14782800" y="6097588"/>
            <a:ext cx="6934200" cy="1231106"/>
          </a:xfrm>
          <a:prstGeom prst="rect">
            <a:avLst/>
          </a:prstGeom>
          <a:noFill/>
        </p:spPr>
        <p:txBody>
          <a:bodyPr wrap="square">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Discussion, Conclusion, Implications and Limitations:</a:t>
            </a:r>
          </a:p>
        </p:txBody>
      </p:sp>
      <p:sp>
        <p:nvSpPr>
          <p:cNvPr id="34" name="Text Box 2037">
            <a:extLst>
              <a:ext uri="{FF2B5EF4-FFF2-40B4-BE49-F238E27FC236}">
                <a16:creationId xmlns:a16="http://schemas.microsoft.com/office/drawing/2014/main" id="{8DC4FB39-F76A-782E-25EC-90ACF9FC4235}"/>
              </a:ext>
            </a:extLst>
          </p:cNvPr>
          <p:cNvSpPr txBox="1">
            <a:spLocks noChangeArrowheads="1"/>
          </p:cNvSpPr>
          <p:nvPr/>
        </p:nvSpPr>
        <p:spPr bwMode="auto">
          <a:xfrm>
            <a:off x="7396163" y="18178463"/>
            <a:ext cx="6597650" cy="649287"/>
          </a:xfrm>
          <a:prstGeom prst="rect">
            <a:avLst/>
          </a:prstGeom>
          <a:noFill/>
          <a:ln w="9525">
            <a:noFill/>
            <a:miter lim="800000"/>
            <a:headEnd/>
            <a:tailEnd/>
          </a:ln>
          <a:effectLst/>
        </p:spPr>
        <p:txBody>
          <a:bodyPr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latin typeface="Arial" charset="0"/>
              </a:rPr>
              <a:t>Analysis/Results/Outcomes:</a:t>
            </a:r>
          </a:p>
        </p:txBody>
      </p:sp>
      <p:sp>
        <p:nvSpPr>
          <p:cNvPr id="4131" name="Text Box 2769">
            <a:extLst>
              <a:ext uri="{FF2B5EF4-FFF2-40B4-BE49-F238E27FC236}">
                <a16:creationId xmlns:a16="http://schemas.microsoft.com/office/drawing/2014/main" id="{1CEA3266-B2C7-1269-1AC9-2741E3C6971D}"/>
              </a:ext>
            </a:extLst>
          </p:cNvPr>
          <p:cNvSpPr txBox="1">
            <a:spLocks noChangeArrowheads="1"/>
          </p:cNvSpPr>
          <p:nvPr/>
        </p:nvSpPr>
        <p:spPr bwMode="auto">
          <a:xfrm>
            <a:off x="7391400" y="18579304"/>
            <a:ext cx="7042150" cy="12256296"/>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defRPr/>
            </a:pPr>
            <a:endParaRPr lang="en-US" altLang="en-US" sz="26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State your research/project data that was produced.</a:t>
            </a: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Explain clearly what was found after the chosen methodology/framework was utilized for this project. </a:t>
            </a: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r>
              <a:rPr lang="en-US" altLang="en-US" sz="2800" dirty="0">
                <a:latin typeface="Arial" panose="020B0604020202020204" pitchFamily="34" charset="0"/>
                <a:cs typeface="Arial" panose="020B0604020202020204" pitchFamily="34" charset="0"/>
              </a:rPr>
              <a:t>Analysis technique is completely described within the context of each finding.</a:t>
            </a: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eaLnBrk="1" hangingPunct="1">
              <a:defRPr/>
            </a:pPr>
            <a:endParaRPr lang="en-US" altLang="en-US" sz="2800" dirty="0">
              <a:latin typeface="Arial" panose="020B0604020202020204" pitchFamily="34" charset="0"/>
              <a:cs typeface="Arial" panose="020B0604020202020204" pitchFamily="34" charset="0"/>
            </a:endParaRPr>
          </a:p>
          <a:p>
            <a:pPr eaLnBrk="1" hangingPunct="1">
              <a:defRPr/>
            </a:pPr>
            <a:r>
              <a:rPr lang="en-US" altLang="en-US" sz="2800" i="1" dirty="0">
                <a:latin typeface="Arial" panose="020B0604020202020204" pitchFamily="34" charset="0"/>
                <a:cs typeface="Arial" panose="020B0604020202020204" pitchFamily="34" charset="0"/>
              </a:rPr>
              <a:t>(Insert pictures, figures, or examples where relevant to enhance your poster)</a:t>
            </a:r>
          </a:p>
          <a:p>
            <a:pPr eaLnBrk="1" hangingPunct="1">
              <a:buFont typeface="Arial" panose="020B0604020202020204" pitchFamily="34" charset="0"/>
              <a:buChar char="•"/>
              <a:defRPr/>
            </a:pPr>
            <a:endParaRPr lang="en-US" altLang="en-US" sz="2800" dirty="0">
              <a:latin typeface="Arial" panose="020B0604020202020204" pitchFamily="34" charset="0"/>
              <a:cs typeface="Arial" panose="020B0604020202020204" pitchFamily="34" charset="0"/>
            </a:endParaRPr>
          </a:p>
          <a:p>
            <a:pPr algn="just">
              <a:defRPr/>
            </a:pPr>
            <a:endParaRPr lang="en-US" altLang="en-US" sz="2600" dirty="0">
              <a:latin typeface="Arial" panose="020B0604020202020204" pitchFamily="34" charset="0"/>
              <a:cs typeface="Arial" panose="020B0604020202020204" pitchFamily="34" charset="0"/>
            </a:endParaRPr>
          </a:p>
        </p:txBody>
      </p:sp>
      <p:sp>
        <p:nvSpPr>
          <p:cNvPr id="36" name="Text Box 2729">
            <a:extLst>
              <a:ext uri="{FF2B5EF4-FFF2-40B4-BE49-F238E27FC236}">
                <a16:creationId xmlns:a16="http://schemas.microsoft.com/office/drawing/2014/main" id="{F42AE148-E53A-93A5-7DAE-418E5D7C5D40}"/>
              </a:ext>
            </a:extLst>
          </p:cNvPr>
          <p:cNvSpPr txBox="1">
            <a:spLocks noChangeArrowheads="1"/>
          </p:cNvSpPr>
          <p:nvPr/>
        </p:nvSpPr>
        <p:spPr bwMode="auto">
          <a:xfrm>
            <a:off x="14838363" y="29068713"/>
            <a:ext cx="4567237" cy="649098"/>
          </a:xfrm>
          <a:prstGeom prst="rect">
            <a:avLst/>
          </a:prstGeom>
          <a:noFill/>
          <a:ln w="9525">
            <a:noFill/>
            <a:miter lim="800000"/>
            <a:headEnd/>
            <a:tailEnd/>
          </a:ln>
          <a:effectLst/>
        </p:spPr>
        <p:txBody>
          <a:bodyPr wrap="square" lIns="78940" tIns="39470" rIns="78940" bIns="39470">
            <a:spAutoFit/>
          </a:bodyPr>
          <a:lstStyle/>
          <a:p>
            <a:pPr defTabSz="665163">
              <a:spcAft>
                <a:spcPct val="30000"/>
              </a:spcAft>
              <a:defRPr/>
            </a:pPr>
            <a:r>
              <a:rPr lang="en-US" sz="3700" b="1" dirty="0">
                <a:solidFill>
                  <a:srgbClr val="800000"/>
                </a:solidFill>
                <a:effectLst>
                  <a:outerShdw blurRad="38100" dist="38100" dir="2700000" algn="tl">
                    <a:srgbClr val="C0C0C0"/>
                  </a:outerShdw>
                </a:effectLst>
                <a:highlight>
                  <a:srgbClr val="FFFF00"/>
                </a:highlight>
                <a:latin typeface="Arial" charset="0"/>
              </a:rPr>
              <a:t>IRB # (If applicable)</a:t>
            </a:r>
          </a:p>
        </p:txBody>
      </p:sp>
      <p:sp>
        <p:nvSpPr>
          <p:cNvPr id="4133" name="Text Box 2730">
            <a:extLst>
              <a:ext uri="{FF2B5EF4-FFF2-40B4-BE49-F238E27FC236}">
                <a16:creationId xmlns:a16="http://schemas.microsoft.com/office/drawing/2014/main" id="{0D3B7F63-2ED8-CD0F-9E57-0DB07C63E475}"/>
              </a:ext>
            </a:extLst>
          </p:cNvPr>
          <p:cNvSpPr txBox="1">
            <a:spLocks noChangeArrowheads="1"/>
          </p:cNvSpPr>
          <p:nvPr/>
        </p:nvSpPr>
        <p:spPr bwMode="auto">
          <a:xfrm>
            <a:off x="14892338" y="29797375"/>
            <a:ext cx="61817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algn="just"/>
            <a:r>
              <a:rPr lang="en-US" altLang="en-US" sz="2600">
                <a:latin typeface="Arial" panose="020B0604020202020204" pitchFamily="34" charset="0"/>
                <a:cs typeface="Arial" panose="020B0604020202020204" pitchFamily="34" charset="0"/>
              </a:rPr>
              <a:t>If your research/project involved study participants, include your IRB # in this format XXXX-XX-XX.</a:t>
            </a:r>
          </a:p>
        </p:txBody>
      </p:sp>
      <p:sp>
        <p:nvSpPr>
          <p:cNvPr id="4134" name="TextBox 1">
            <a:extLst>
              <a:ext uri="{FF2B5EF4-FFF2-40B4-BE49-F238E27FC236}">
                <a16:creationId xmlns:a16="http://schemas.microsoft.com/office/drawing/2014/main" id="{2177B998-C0D1-64C1-39F8-EAA025EF270D}"/>
              </a:ext>
            </a:extLst>
          </p:cNvPr>
          <p:cNvSpPr txBox="1">
            <a:spLocks noChangeArrowheads="1"/>
          </p:cNvSpPr>
          <p:nvPr/>
        </p:nvSpPr>
        <p:spPr bwMode="auto">
          <a:xfrm>
            <a:off x="1295400" y="31553150"/>
            <a:ext cx="1691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pPr marL="342900" indent="-342900">
              <a:buFont typeface="Arial" panose="020B0604020202020204" pitchFamily="34" charset="0"/>
              <a:buChar char="•"/>
            </a:pPr>
            <a:r>
              <a:rPr lang="en-US" altLang="en-US" sz="2400" dirty="0">
                <a:highlight>
                  <a:srgbClr val="FFFF00"/>
                </a:highlight>
              </a:rPr>
              <a:t>If you are a non-UB poster submitter, please insert the appropriate logo, school institution name, and location in Connecticut.</a:t>
            </a:r>
          </a:p>
          <a:p>
            <a:pPr marL="342900" indent="-342900">
              <a:buFont typeface="Arial" panose="020B0604020202020204" pitchFamily="34" charset="0"/>
              <a:buChar char="•"/>
            </a:pPr>
            <a:r>
              <a:rPr lang="en-US" altLang="en-US" sz="2400" dirty="0">
                <a:highlight>
                  <a:srgbClr val="FFFF00"/>
                </a:highlight>
              </a:rPr>
              <a:t>BEFORE SUBMITTING YOUR POSTER, DELETE SECTIONS HIGHLIGHTED IN YELLOW AS NEEDED.  </a:t>
            </a:r>
          </a:p>
        </p:txBody>
      </p:sp>
      <p:sp>
        <p:nvSpPr>
          <p:cNvPr id="4" name="Rectangle 2739">
            <a:extLst>
              <a:ext uri="{FF2B5EF4-FFF2-40B4-BE49-F238E27FC236}">
                <a16:creationId xmlns:a16="http://schemas.microsoft.com/office/drawing/2014/main" id="{682C9B6C-10EF-F71E-64BE-E0C342B43E52}"/>
              </a:ext>
            </a:extLst>
          </p:cNvPr>
          <p:cNvSpPr>
            <a:spLocks noChangeArrowheads="1"/>
          </p:cNvSpPr>
          <p:nvPr/>
        </p:nvSpPr>
        <p:spPr bwMode="auto">
          <a:xfrm>
            <a:off x="7239000" y="17957800"/>
            <a:ext cx="7239000" cy="13055600"/>
          </a:xfrm>
          <a:prstGeom prst="rect">
            <a:avLst/>
          </a:prstGeom>
          <a:noFill/>
          <a:ln w="76200">
            <a:solidFill>
              <a:srgbClr val="326598"/>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2160">
            <a:extLst>
              <a:ext uri="{FF2B5EF4-FFF2-40B4-BE49-F238E27FC236}">
                <a16:creationId xmlns:a16="http://schemas.microsoft.com/office/drawing/2014/main" id="{DD893EC5-CB54-9F89-65DF-C13A2E82F228}"/>
              </a:ext>
            </a:extLst>
          </p:cNvPr>
          <p:cNvSpPr txBox="1">
            <a:spLocks noChangeArrowheads="1"/>
          </p:cNvSpPr>
          <p:nvPr/>
        </p:nvSpPr>
        <p:spPr bwMode="auto">
          <a:xfrm>
            <a:off x="1376363" y="2686050"/>
            <a:ext cx="18897600" cy="6553200"/>
          </a:xfrm>
          <a:prstGeom prst="rect">
            <a:avLst/>
          </a:prstGeom>
          <a:noFill/>
          <a:ln>
            <a:noFill/>
          </a:ln>
        </p:spPr>
        <p:txBody>
          <a:bodyPr lIns="55980" tIns="27990" rIns="55980" bIns="27990"/>
          <a:lstStyle>
            <a:lvl1pPr defTabSz="560388">
              <a:defRPr sz="1500">
                <a:solidFill>
                  <a:schemeClr val="tx1"/>
                </a:solidFill>
                <a:latin typeface="Times New Roman" panose="02020603050405020304" pitchFamily="18" charset="0"/>
              </a:defRPr>
            </a:lvl1pPr>
            <a:lvl2pPr marL="742950" indent="-285750" defTabSz="560388">
              <a:defRPr sz="1500">
                <a:solidFill>
                  <a:schemeClr val="tx1"/>
                </a:solidFill>
                <a:latin typeface="Times New Roman" panose="02020603050405020304" pitchFamily="18" charset="0"/>
              </a:defRPr>
            </a:lvl2pPr>
            <a:lvl3pPr marL="1143000" indent="-228600" defTabSz="560388">
              <a:defRPr sz="1500">
                <a:solidFill>
                  <a:schemeClr val="tx1"/>
                </a:solidFill>
                <a:latin typeface="Times New Roman" panose="02020603050405020304" pitchFamily="18" charset="0"/>
              </a:defRPr>
            </a:lvl3pPr>
            <a:lvl4pPr marL="1600200" indent="-228600" defTabSz="560388">
              <a:defRPr sz="1500">
                <a:solidFill>
                  <a:schemeClr val="tx1"/>
                </a:solidFill>
                <a:latin typeface="Times New Roman" panose="02020603050405020304" pitchFamily="18" charset="0"/>
              </a:defRPr>
            </a:lvl4pPr>
            <a:lvl5pPr marL="2057400" indent="-228600" defTabSz="560388">
              <a:defRPr sz="1500">
                <a:solidFill>
                  <a:schemeClr val="tx1"/>
                </a:solidFill>
                <a:latin typeface="Times New Roman" panose="02020603050405020304" pitchFamily="18" charset="0"/>
              </a:defRPr>
            </a:lvl5pPr>
            <a:lvl6pPr marL="2514600" indent="-228600" defTabSz="560388"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defTabSz="560388"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defTabSz="560388"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defTabSz="560388" eaLnBrk="0" fontAlgn="base" hangingPunct="0">
              <a:spcBef>
                <a:spcPct val="0"/>
              </a:spcBef>
              <a:spcAft>
                <a:spcPct val="0"/>
              </a:spcAft>
              <a:defRPr sz="1500">
                <a:solidFill>
                  <a:schemeClr val="tx1"/>
                </a:solidFill>
                <a:latin typeface="Times New Roman" panose="02020603050405020304" pitchFamily="18" charset="0"/>
              </a:defRPr>
            </a:lvl9pPr>
          </a:lstStyle>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Use appropriate font and size (bigger, better)</a:t>
            </a:r>
          </a:p>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Color and images are acceptable</a:t>
            </a:r>
          </a:p>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Customize Additional Text Boxes, as needed </a:t>
            </a:r>
          </a:p>
          <a:p>
            <a:pPr marL="685800" indent="-685800">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Review poster for correct spelling, punctuation </a:t>
            </a:r>
            <a:r>
              <a:rPr lang="en-US" altLang="en-US" sz="4400" b="1" u="sng" dirty="0">
                <a:latin typeface="Arial" panose="020B0604020202020204" pitchFamily="34" charset="0"/>
                <a:cs typeface="Arial" panose="020B0604020202020204" pitchFamily="34" charset="0"/>
              </a:rPr>
              <a:t>before</a:t>
            </a:r>
            <a:r>
              <a:rPr lang="en-US" altLang="en-US" sz="4400" u="sng" dirty="0">
                <a:latin typeface="Arial" panose="020B0604020202020204" pitchFamily="34" charset="0"/>
                <a:cs typeface="Arial" panose="020B0604020202020204" pitchFamily="34" charset="0"/>
              </a:rPr>
              <a:t> </a:t>
            </a:r>
            <a:r>
              <a:rPr lang="en-US" altLang="en-US" sz="4400" dirty="0">
                <a:latin typeface="Arial" panose="020B0604020202020204" pitchFamily="34" charset="0"/>
                <a:cs typeface="Arial" panose="020B0604020202020204" pitchFamily="34" charset="0"/>
              </a:rPr>
              <a:t>submitting on-line </a:t>
            </a:r>
          </a:p>
          <a:p>
            <a:pPr marL="685800"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Poster Slide Size </a:t>
            </a:r>
            <a:r>
              <a:rPr lang="en-US" altLang="en-US" sz="4400" b="1" u="sng" dirty="0">
                <a:latin typeface="Arial" panose="020B0604020202020204" pitchFamily="34" charset="0"/>
                <a:cs typeface="Arial" panose="020B0604020202020204" pitchFamily="34" charset="0"/>
              </a:rPr>
              <a:t>must</a:t>
            </a:r>
            <a:r>
              <a:rPr lang="en-US" altLang="en-US" sz="4400" dirty="0">
                <a:latin typeface="Arial" panose="020B0604020202020204" pitchFamily="34" charset="0"/>
                <a:cs typeface="Arial" panose="020B0604020202020204" pitchFamily="34" charset="0"/>
              </a:rPr>
              <a:t> be width </a:t>
            </a:r>
            <a:r>
              <a:rPr lang="en-US" altLang="en-US" sz="4400" b="1" dirty="0">
                <a:latin typeface="Arial" panose="020B0604020202020204" pitchFamily="34" charset="0"/>
                <a:cs typeface="Arial" panose="020B0604020202020204" pitchFamily="34" charset="0"/>
              </a:rPr>
              <a:t>24 in </a:t>
            </a:r>
            <a:r>
              <a:rPr lang="en-US" altLang="en-US" sz="4400" dirty="0">
                <a:latin typeface="Arial" panose="020B0604020202020204" pitchFamily="34" charset="0"/>
                <a:cs typeface="Arial" panose="020B0604020202020204" pitchFamily="34" charset="0"/>
              </a:rPr>
              <a:t>and height to </a:t>
            </a:r>
            <a:r>
              <a:rPr lang="en-US" altLang="en-US" sz="4400" b="1" dirty="0">
                <a:latin typeface="Arial" panose="020B0604020202020204" pitchFamily="34" charset="0"/>
                <a:cs typeface="Arial" panose="020B0604020202020204" pitchFamily="34" charset="0"/>
              </a:rPr>
              <a:t>36 in</a:t>
            </a:r>
          </a:p>
          <a:p>
            <a:pPr marL="1428750" lvl="1" indent="-685800" algn="just">
              <a:buFont typeface="Arial" panose="020B0604020202020204" pitchFamily="34" charset="0"/>
              <a:buChar char="•"/>
              <a:defRPr/>
            </a:pPr>
            <a:r>
              <a:rPr lang="en-US" altLang="en-US" sz="4400" dirty="0">
                <a:latin typeface="Arial" panose="020B0604020202020204" pitchFamily="34" charset="0"/>
                <a:cs typeface="Arial" panose="020B0604020202020204" pitchFamily="34" charset="0"/>
              </a:rPr>
              <a:t>Click “Design -&gt; Slide Size -&gt; Custom Slide Size</a:t>
            </a:r>
          </a:p>
          <a:p>
            <a:pPr lvl="1" indent="0" algn="just">
              <a:defRPr/>
            </a:pPr>
            <a:r>
              <a:rPr lang="en-US" altLang="en-US" sz="4400" dirty="0">
                <a:latin typeface="Arial" panose="020B0604020202020204" pitchFamily="34" charset="0"/>
                <a:cs typeface="Arial" panose="020B0604020202020204" pitchFamily="34" charset="0"/>
              </a:rPr>
              <a:t>Select all parameters as shown in the image below:</a:t>
            </a:r>
          </a:p>
          <a:p>
            <a:pPr algn="just">
              <a:defRPr/>
            </a:pPr>
            <a:endParaRPr lang="en-US" altLang="en-US" sz="5400" dirty="0">
              <a:latin typeface="Arial" panose="020B0604020202020204" pitchFamily="34" charset="0"/>
              <a:cs typeface="Arial" panose="020B0604020202020204" pitchFamily="34" charset="0"/>
            </a:endParaRPr>
          </a:p>
          <a:p>
            <a:pPr lvl="1" indent="0" algn="just">
              <a:defRPr/>
            </a:pPr>
            <a:endParaRPr lang="en-US" altLang="en-US" sz="5400" dirty="0">
              <a:latin typeface="Arial" panose="020B0604020202020204" pitchFamily="34" charset="0"/>
              <a:cs typeface="Arial" panose="020B0604020202020204" pitchFamily="34" charset="0"/>
            </a:endParaRPr>
          </a:p>
          <a:p>
            <a:pPr algn="just">
              <a:defRPr/>
            </a:pPr>
            <a:endParaRPr lang="en-US" altLang="en-US" sz="5400" dirty="0">
              <a:latin typeface="Arial" panose="020B0604020202020204" pitchFamily="34" charset="0"/>
              <a:cs typeface="Arial" panose="020B0604020202020204" pitchFamily="34" charset="0"/>
            </a:endParaRPr>
          </a:p>
        </p:txBody>
      </p:sp>
      <p:sp>
        <p:nvSpPr>
          <p:cNvPr id="6147" name="Rectangle 2435">
            <a:extLst>
              <a:ext uri="{FF2B5EF4-FFF2-40B4-BE49-F238E27FC236}">
                <a16:creationId xmlns:a16="http://schemas.microsoft.com/office/drawing/2014/main" id="{816387E0-55F0-A86B-12D5-76704AAEA4AC}"/>
              </a:ext>
            </a:extLst>
          </p:cNvPr>
          <p:cNvSpPr>
            <a:spLocks noChangeArrowheads="1"/>
          </p:cNvSpPr>
          <p:nvPr/>
        </p:nvSpPr>
        <p:spPr bwMode="auto">
          <a:xfrm>
            <a:off x="0" y="156511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48" name="Rectangle 2442">
            <a:extLst>
              <a:ext uri="{FF2B5EF4-FFF2-40B4-BE49-F238E27FC236}">
                <a16:creationId xmlns:a16="http://schemas.microsoft.com/office/drawing/2014/main" id="{DD73C202-BABA-31F5-53FD-47F761E8EA68}"/>
              </a:ext>
            </a:extLst>
          </p:cNvPr>
          <p:cNvSpPr>
            <a:spLocks noChangeArrowheads="1"/>
          </p:cNvSpPr>
          <p:nvPr/>
        </p:nvSpPr>
        <p:spPr bwMode="auto">
          <a:xfrm>
            <a:off x="0" y="156511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49" name="Rectangle 2450">
            <a:extLst>
              <a:ext uri="{FF2B5EF4-FFF2-40B4-BE49-F238E27FC236}">
                <a16:creationId xmlns:a16="http://schemas.microsoft.com/office/drawing/2014/main" id="{3814B84B-DE77-13E9-BC0C-BC22A2664693}"/>
              </a:ext>
            </a:extLst>
          </p:cNvPr>
          <p:cNvSpPr>
            <a:spLocks noChangeArrowheads="1"/>
          </p:cNvSpPr>
          <p:nvPr/>
        </p:nvSpPr>
        <p:spPr bwMode="auto">
          <a:xfrm>
            <a:off x="0" y="15651163"/>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50" name="Rectangle 2677">
            <a:extLst>
              <a:ext uri="{FF2B5EF4-FFF2-40B4-BE49-F238E27FC236}">
                <a16:creationId xmlns:a16="http://schemas.microsoft.com/office/drawing/2014/main" id="{9BE7F2EA-2D7B-2C2F-71CC-68D56E35FF19}"/>
              </a:ext>
            </a:extLst>
          </p:cNvPr>
          <p:cNvSpPr>
            <a:spLocks noChangeArrowheads="1"/>
          </p:cNvSpPr>
          <p:nvPr/>
        </p:nvSpPr>
        <p:spPr bwMode="auto">
          <a:xfrm>
            <a:off x="0" y="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51" name="Rectangle 2678">
            <a:extLst>
              <a:ext uri="{FF2B5EF4-FFF2-40B4-BE49-F238E27FC236}">
                <a16:creationId xmlns:a16="http://schemas.microsoft.com/office/drawing/2014/main" id="{BC2EDD9B-9F74-CB5D-1485-4458B0C16A17}"/>
              </a:ext>
            </a:extLst>
          </p:cNvPr>
          <p:cNvSpPr>
            <a:spLocks noChangeArrowheads="1"/>
          </p:cNvSpPr>
          <p:nvPr/>
        </p:nvSpPr>
        <p:spPr bwMode="auto">
          <a:xfrm>
            <a:off x="0" y="1273175"/>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sp>
        <p:nvSpPr>
          <p:cNvPr id="6152" name="Rectangle 66">
            <a:extLst>
              <a:ext uri="{FF2B5EF4-FFF2-40B4-BE49-F238E27FC236}">
                <a16:creationId xmlns:a16="http://schemas.microsoft.com/office/drawing/2014/main" id="{03D93AFF-E284-9793-2800-F8B54676DA17}"/>
              </a:ext>
            </a:extLst>
          </p:cNvPr>
          <p:cNvSpPr>
            <a:spLocks noChangeArrowheads="1"/>
          </p:cNvSpPr>
          <p:nvPr/>
        </p:nvSpPr>
        <p:spPr bwMode="auto">
          <a:xfrm>
            <a:off x="0" y="16249650"/>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500">
                <a:solidFill>
                  <a:schemeClr val="tx1"/>
                </a:solidFill>
                <a:latin typeface="Times New Roman" panose="02020603050405020304" pitchFamily="18" charset="0"/>
              </a:defRPr>
            </a:lvl1pPr>
            <a:lvl2pPr marL="742950" indent="-285750">
              <a:defRPr sz="1500">
                <a:solidFill>
                  <a:schemeClr val="tx1"/>
                </a:solidFill>
                <a:latin typeface="Times New Roman" panose="02020603050405020304" pitchFamily="18" charset="0"/>
              </a:defRPr>
            </a:lvl2pPr>
            <a:lvl3pPr marL="1143000" indent="-228600">
              <a:defRPr sz="1500">
                <a:solidFill>
                  <a:schemeClr val="tx1"/>
                </a:solidFill>
                <a:latin typeface="Times New Roman" panose="02020603050405020304" pitchFamily="18" charset="0"/>
              </a:defRPr>
            </a:lvl3pPr>
            <a:lvl4pPr marL="1600200" indent="-228600">
              <a:defRPr sz="1500">
                <a:solidFill>
                  <a:schemeClr val="tx1"/>
                </a:solidFill>
                <a:latin typeface="Times New Roman" panose="02020603050405020304" pitchFamily="18" charset="0"/>
              </a:defRPr>
            </a:lvl4pPr>
            <a:lvl5pPr marL="2057400" indent="-228600">
              <a:defRPr sz="1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500">
                <a:solidFill>
                  <a:schemeClr val="tx1"/>
                </a:solidFill>
                <a:latin typeface="Times New Roman" panose="02020603050405020304" pitchFamily="18" charset="0"/>
              </a:defRPr>
            </a:lvl9pPr>
          </a:lstStyle>
          <a:p>
            <a:endParaRPr lang="en-US" altLang="en-US"/>
          </a:p>
        </p:txBody>
      </p:sp>
      <p:pic>
        <p:nvPicPr>
          <p:cNvPr id="6153" name="Picture 1">
            <a:extLst>
              <a:ext uri="{FF2B5EF4-FFF2-40B4-BE49-F238E27FC236}">
                <a16:creationId xmlns:a16="http://schemas.microsoft.com/office/drawing/2014/main" id="{620572AD-1E8D-7CCF-0F6E-15488B2E14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7972425"/>
            <a:ext cx="14265275" cy="894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2032">
            <a:extLst>
              <a:ext uri="{FF2B5EF4-FFF2-40B4-BE49-F238E27FC236}">
                <a16:creationId xmlns:a16="http://schemas.microsoft.com/office/drawing/2014/main" id="{41283E1B-474E-8542-85C5-EE5A65EF077F}"/>
              </a:ext>
            </a:extLst>
          </p:cNvPr>
          <p:cNvSpPr txBox="1">
            <a:spLocks noChangeArrowheads="1"/>
          </p:cNvSpPr>
          <p:nvPr/>
        </p:nvSpPr>
        <p:spPr bwMode="auto">
          <a:xfrm>
            <a:off x="655638" y="641350"/>
            <a:ext cx="16870362" cy="1544638"/>
          </a:xfrm>
          <a:prstGeom prst="rect">
            <a:avLst/>
          </a:prstGeom>
          <a:noFill/>
          <a:ln w="9525">
            <a:noFill/>
            <a:miter lim="800000"/>
            <a:headEnd/>
            <a:tailEnd/>
          </a:ln>
          <a:effectLst/>
        </p:spPr>
        <p:txBody>
          <a:bodyPr wrap="square" lIns="66476" tIns="33238" rIns="66476" bIns="33238">
            <a:spAutoFit/>
          </a:bodyPr>
          <a:lstStyle/>
          <a:p>
            <a:pPr defTabSz="665163">
              <a:defRPr/>
            </a:pPr>
            <a:r>
              <a:rPr lang="en-US" sz="4800" b="1" dirty="0">
                <a:solidFill>
                  <a:srgbClr val="800000"/>
                </a:solidFill>
                <a:effectLst>
                  <a:outerShdw blurRad="38100" dist="38100" dir="2700000" algn="tl">
                    <a:srgbClr val="C0C0C0"/>
                  </a:outerShdw>
                </a:effectLst>
                <a:highlight>
                  <a:srgbClr val="FFFF00"/>
                </a:highlight>
                <a:latin typeface="Arial" charset="0"/>
              </a:rPr>
              <a:t>KEY TAKE AWAYS FOR STUDENT NON-COMPETITIVE</a:t>
            </a:r>
          </a:p>
          <a:p>
            <a:pPr defTabSz="665163">
              <a:defRPr/>
            </a:pPr>
            <a:r>
              <a:rPr lang="en-US" sz="4800" b="1" dirty="0">
                <a:solidFill>
                  <a:srgbClr val="800000"/>
                </a:solidFill>
                <a:effectLst>
                  <a:outerShdw blurRad="38100" dist="38100" dir="2700000" algn="tl">
                    <a:srgbClr val="C0C0C0"/>
                  </a:outerShdw>
                </a:effectLst>
                <a:highlight>
                  <a:srgbClr val="FFFF00"/>
                </a:highlight>
                <a:latin typeface="Arial" charset="0"/>
              </a:rPr>
              <a:t>POSTER SUBMISSION </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038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038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bc7618-d56a-4f47-b610-5daa2e54554c">
      <Terms xmlns="http://schemas.microsoft.com/office/infopath/2007/PartnerControls"/>
    </lcf76f155ced4ddcb4097134ff3c332f>
    <TaxCatchAll xmlns="4825c89f-7f5d-4b03-95f7-69e4ef9ec8c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98A3A19A97644C9A126A560DFC617F" ma:contentTypeVersion="14" ma:contentTypeDescription="Create a new document." ma:contentTypeScope="" ma:versionID="535eefbf897b3155b59df5566fb23a52">
  <xsd:schema xmlns:xsd="http://www.w3.org/2001/XMLSchema" xmlns:xs="http://www.w3.org/2001/XMLSchema" xmlns:p="http://schemas.microsoft.com/office/2006/metadata/properties" xmlns:ns2="73bc7618-d56a-4f47-b610-5daa2e54554c" xmlns:ns3="4825c89f-7f5d-4b03-95f7-69e4ef9ec8c8" targetNamespace="http://schemas.microsoft.com/office/2006/metadata/properties" ma:root="true" ma:fieldsID="b2a350a6ddd08505551c784944d0d59d" ns2:_="" ns3:_="">
    <xsd:import namespace="73bc7618-d56a-4f47-b610-5daa2e54554c"/>
    <xsd:import namespace="4825c89f-7f5d-4b03-95f7-69e4ef9ec8c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bc7618-d56a-4f47-b610-5daa2e5455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6c75264c-cdc1-4108-a99d-5d772b43dc0a"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25c89f-7f5d-4b03-95f7-69e4ef9ec8c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aaf7f80-aa28-439e-8c5c-81d427fc5133}" ma:internalName="TaxCatchAll" ma:showField="CatchAllData" ma:web="4825c89f-7f5d-4b03-95f7-69e4ef9ec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AF394E-FEFC-41B2-A85C-BFE7D3B3B543}">
  <ds:schemaRefs>
    <ds:schemaRef ds:uri="http://schemas.microsoft.com/sharepoint/v3/contenttype/forms"/>
  </ds:schemaRefs>
</ds:datastoreItem>
</file>

<file path=customXml/itemProps2.xml><?xml version="1.0" encoding="utf-8"?>
<ds:datastoreItem xmlns:ds="http://schemas.openxmlformats.org/officeDocument/2006/customXml" ds:itemID="{3D51D803-57A1-49C5-B82E-AEE75BDBF735}">
  <ds:schemaRefs>
    <ds:schemaRef ds:uri="4825c89f-7f5d-4b03-95f7-69e4ef9ec8c8"/>
    <ds:schemaRef ds:uri="http://schemas.microsoft.com/office/2006/documentManagement/types"/>
    <ds:schemaRef ds:uri="http://www.w3.org/XML/1998/namespace"/>
    <ds:schemaRef ds:uri="73bc7618-d56a-4f47-b610-5daa2e54554c"/>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DA8AB84C-C392-4E3B-83EE-A56ED4EBB1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bc7618-d56a-4f47-b610-5daa2e54554c"/>
    <ds:schemaRef ds:uri="4825c89f-7f5d-4b03-95f7-69e4ef9ec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6020</TotalTime>
  <Words>552</Words>
  <Application>Microsoft Office PowerPoint</Application>
  <PresentationFormat>Custom</PresentationFormat>
  <Paragraphs>76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굴림</vt:lpstr>
      <vt:lpstr>Arial</vt:lpstr>
      <vt:lpstr>Arial Black</vt:lpstr>
      <vt:lpstr>Times New Roman</vt:lpstr>
      <vt:lpstr>Blank Presentation</vt:lpstr>
      <vt:lpstr>PowerPoint Presentation</vt:lpstr>
      <vt:lpstr>PowerPoint Presentation</vt:lpstr>
    </vt:vector>
  </TitlesOfParts>
  <Company>University of Bridgeport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admin2</dc:creator>
  <cp:lastModifiedBy>Prathyusha Jaddu</cp:lastModifiedBy>
  <cp:revision>258</cp:revision>
  <cp:lastPrinted>1998-09-03T21:09:00Z</cp:lastPrinted>
  <dcterms:created xsi:type="dcterms:W3CDTF">1998-08-31T18:15:40Z</dcterms:created>
  <dcterms:modified xsi:type="dcterms:W3CDTF">2025-01-22T01:33:59Z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0x0101003598A3A19A97644C9A126A560DFC617F</vt:lpwstr>
  </property>
</Properties>
</file>